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61" r:id="rId3"/>
    <p:sldId id="257" r:id="rId4"/>
    <p:sldId id="280" r:id="rId5"/>
    <p:sldId id="262" r:id="rId6"/>
    <p:sldId id="263" r:id="rId7"/>
    <p:sldId id="264" r:id="rId8"/>
    <p:sldId id="265" r:id="rId9"/>
    <p:sldId id="266" r:id="rId10"/>
    <p:sldId id="281" r:id="rId11"/>
    <p:sldId id="267" r:id="rId12"/>
    <p:sldId id="259" r:id="rId13"/>
    <p:sldId id="268" r:id="rId14"/>
    <p:sldId id="269" r:id="rId15"/>
    <p:sldId id="270" r:id="rId16"/>
    <p:sldId id="272" r:id="rId17"/>
    <p:sldId id="271" r:id="rId18"/>
    <p:sldId id="274" r:id="rId19"/>
    <p:sldId id="273" r:id="rId20"/>
    <p:sldId id="279" r:id="rId21"/>
    <p:sldId id="258" r:id="rId22"/>
    <p:sldId id="275" r:id="rId23"/>
    <p:sldId id="276" r:id="rId24"/>
    <p:sldId id="277" r:id="rId25"/>
    <p:sldId id="278" r:id="rId26"/>
    <p:sldId id="283" r:id="rId27"/>
    <p:sldId id="282" r:id="rId28"/>
    <p:sldId id="284" r:id="rId29"/>
    <p:sldId id="294" r:id="rId30"/>
    <p:sldId id="286" r:id="rId31"/>
    <p:sldId id="287" r:id="rId32"/>
    <p:sldId id="288" r:id="rId33"/>
    <p:sldId id="289" r:id="rId34"/>
    <p:sldId id="290" r:id="rId35"/>
    <p:sldId id="291" r:id="rId36"/>
    <p:sldId id="292" r:id="rId37"/>
    <p:sldId id="295" r:id="rId38"/>
    <p:sldId id="260"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70" d="100"/>
          <a:sy n="70" d="100"/>
        </p:scale>
        <p:origin x="45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AE171-F769-413E-906F-F8F205BF4678}"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TT"/>
        </a:p>
      </dgm:t>
    </dgm:pt>
    <dgm:pt modelId="{C35FA1C9-1278-45B3-9AE8-995297AC1B86}">
      <dgm:prSet phldrT="[Text]"/>
      <dgm:spPr/>
      <dgm:t>
        <a:bodyPr/>
        <a:lstStyle/>
        <a:p>
          <a:r>
            <a:rPr lang="en-TT" dirty="0" smtClean="0"/>
            <a:t>ENVIRONMENTAL DIMENSIONS</a:t>
          </a:r>
          <a:endParaRPr lang="en-TT" dirty="0"/>
        </a:p>
      </dgm:t>
    </dgm:pt>
    <dgm:pt modelId="{A1CFBC08-C81B-4A1C-9BA5-C76610401198}" type="parTrans" cxnId="{A33B6E5A-E619-459E-9F16-C62EAF6DE548}">
      <dgm:prSet/>
      <dgm:spPr/>
      <dgm:t>
        <a:bodyPr/>
        <a:lstStyle/>
        <a:p>
          <a:endParaRPr lang="en-TT"/>
        </a:p>
      </dgm:t>
    </dgm:pt>
    <dgm:pt modelId="{A1C059E0-E31B-4C08-A166-393789C37AF7}" type="sibTrans" cxnId="{A33B6E5A-E619-459E-9F16-C62EAF6DE548}">
      <dgm:prSet/>
      <dgm:spPr/>
      <dgm:t>
        <a:bodyPr/>
        <a:lstStyle/>
        <a:p>
          <a:endParaRPr lang="en-TT"/>
        </a:p>
      </dgm:t>
    </dgm:pt>
    <dgm:pt modelId="{097398E0-E5AB-4266-A3CF-7F1652A5DD17}">
      <dgm:prSet phldrT="[Text]"/>
      <dgm:spPr/>
      <dgm:t>
        <a:bodyPr/>
        <a:lstStyle/>
        <a:p>
          <a:r>
            <a:rPr lang="en-TT" dirty="0" smtClean="0"/>
            <a:t>ECONOMIC DIMENSIONS</a:t>
          </a:r>
          <a:endParaRPr lang="en-TT" dirty="0"/>
        </a:p>
      </dgm:t>
    </dgm:pt>
    <dgm:pt modelId="{73BFE828-F456-4B58-B561-E99A73816F8B}" type="parTrans" cxnId="{B5ADD316-89FB-4D65-84B4-B40693D923DB}">
      <dgm:prSet/>
      <dgm:spPr/>
      <dgm:t>
        <a:bodyPr/>
        <a:lstStyle/>
        <a:p>
          <a:endParaRPr lang="en-TT"/>
        </a:p>
      </dgm:t>
    </dgm:pt>
    <dgm:pt modelId="{4962C81D-6348-4EF3-B51B-29B8C60728B0}" type="sibTrans" cxnId="{B5ADD316-89FB-4D65-84B4-B40693D923DB}">
      <dgm:prSet/>
      <dgm:spPr/>
      <dgm:t>
        <a:bodyPr/>
        <a:lstStyle/>
        <a:p>
          <a:endParaRPr lang="en-TT"/>
        </a:p>
      </dgm:t>
    </dgm:pt>
    <dgm:pt modelId="{92F6B9CC-A43D-4A15-B5A8-189556A6019B}">
      <dgm:prSet phldrT="[Text]"/>
      <dgm:spPr/>
      <dgm:t>
        <a:bodyPr/>
        <a:lstStyle/>
        <a:p>
          <a:r>
            <a:rPr lang="en-TT" dirty="0" smtClean="0">
              <a:solidFill>
                <a:schemeClr val="bg1"/>
              </a:solidFill>
            </a:rPr>
            <a:t>SOCIAL DIMENSIONS</a:t>
          </a:r>
          <a:endParaRPr lang="en-TT" dirty="0">
            <a:solidFill>
              <a:schemeClr val="bg1"/>
            </a:solidFill>
          </a:endParaRPr>
        </a:p>
      </dgm:t>
    </dgm:pt>
    <dgm:pt modelId="{AF2799DD-661E-414A-962C-2AEBAB01DAE9}" type="parTrans" cxnId="{496EDB64-EA51-41EE-9EE6-46753F7F9C4D}">
      <dgm:prSet/>
      <dgm:spPr/>
      <dgm:t>
        <a:bodyPr/>
        <a:lstStyle/>
        <a:p>
          <a:endParaRPr lang="en-TT"/>
        </a:p>
      </dgm:t>
    </dgm:pt>
    <dgm:pt modelId="{B3F54FE3-9E2F-453E-93E0-0C6DD7C2BF2A}" type="sibTrans" cxnId="{496EDB64-EA51-41EE-9EE6-46753F7F9C4D}">
      <dgm:prSet/>
      <dgm:spPr/>
      <dgm:t>
        <a:bodyPr/>
        <a:lstStyle/>
        <a:p>
          <a:endParaRPr lang="en-TT"/>
        </a:p>
      </dgm:t>
    </dgm:pt>
    <dgm:pt modelId="{869E6BC0-5867-477F-9539-E23378B4946C}">
      <dgm:prSet phldrT="[Text]"/>
      <dgm:spPr/>
      <dgm:t>
        <a:bodyPr/>
        <a:lstStyle/>
        <a:p>
          <a:r>
            <a:rPr lang="en-TT" dirty="0" smtClean="0"/>
            <a:t>INSTITUTIONAL DIMENSIONS</a:t>
          </a:r>
          <a:endParaRPr lang="en-TT" dirty="0"/>
        </a:p>
      </dgm:t>
    </dgm:pt>
    <dgm:pt modelId="{AB4A7CB2-349C-4F19-8762-7FE94DA974DA}" type="parTrans" cxnId="{36816AB0-490A-422D-B3C0-3D9F9B3CE32C}">
      <dgm:prSet/>
      <dgm:spPr/>
      <dgm:t>
        <a:bodyPr/>
        <a:lstStyle/>
        <a:p>
          <a:endParaRPr lang="en-TT"/>
        </a:p>
      </dgm:t>
    </dgm:pt>
    <dgm:pt modelId="{618A1DCC-1AA7-4451-BE83-14D22127D00F}" type="sibTrans" cxnId="{36816AB0-490A-422D-B3C0-3D9F9B3CE32C}">
      <dgm:prSet/>
      <dgm:spPr/>
      <dgm:t>
        <a:bodyPr/>
        <a:lstStyle/>
        <a:p>
          <a:endParaRPr lang="en-TT"/>
        </a:p>
      </dgm:t>
    </dgm:pt>
    <dgm:pt modelId="{4E6A5908-30B8-4654-9BA1-0EB89F6E4586}" type="pres">
      <dgm:prSet presAssocID="{A16AE171-F769-413E-906F-F8F205BF4678}" presName="diagram" presStyleCnt="0">
        <dgm:presLayoutVars>
          <dgm:dir/>
          <dgm:resizeHandles val="exact"/>
        </dgm:presLayoutVars>
      </dgm:prSet>
      <dgm:spPr/>
    </dgm:pt>
    <dgm:pt modelId="{D8C0BB12-E923-4B90-A5A2-9067BD06D7E1}" type="pres">
      <dgm:prSet presAssocID="{C35FA1C9-1278-45B3-9AE8-995297AC1B86}" presName="node" presStyleLbl="node1" presStyleIdx="0" presStyleCnt="4">
        <dgm:presLayoutVars>
          <dgm:bulletEnabled val="1"/>
        </dgm:presLayoutVars>
      </dgm:prSet>
      <dgm:spPr/>
      <dgm:t>
        <a:bodyPr/>
        <a:lstStyle/>
        <a:p>
          <a:endParaRPr lang="en-TT"/>
        </a:p>
      </dgm:t>
    </dgm:pt>
    <dgm:pt modelId="{4E6CFC8F-CC0E-4E51-A750-447377540F87}" type="pres">
      <dgm:prSet presAssocID="{A1C059E0-E31B-4C08-A166-393789C37AF7}" presName="sibTrans" presStyleCnt="0"/>
      <dgm:spPr/>
    </dgm:pt>
    <dgm:pt modelId="{0E2D393B-105F-4146-8451-FA57A1D294FE}" type="pres">
      <dgm:prSet presAssocID="{097398E0-E5AB-4266-A3CF-7F1652A5DD17}" presName="node" presStyleLbl="node1" presStyleIdx="1" presStyleCnt="4">
        <dgm:presLayoutVars>
          <dgm:bulletEnabled val="1"/>
        </dgm:presLayoutVars>
      </dgm:prSet>
      <dgm:spPr/>
    </dgm:pt>
    <dgm:pt modelId="{520561B8-9E2F-4C72-8B5E-5974BF665B66}" type="pres">
      <dgm:prSet presAssocID="{4962C81D-6348-4EF3-B51B-29B8C60728B0}" presName="sibTrans" presStyleCnt="0"/>
      <dgm:spPr/>
    </dgm:pt>
    <dgm:pt modelId="{D54E97DC-78DE-4D3D-970F-4FCBD1A26767}" type="pres">
      <dgm:prSet presAssocID="{92F6B9CC-A43D-4A15-B5A8-189556A6019B}" presName="node" presStyleLbl="node1" presStyleIdx="2" presStyleCnt="4">
        <dgm:presLayoutVars>
          <dgm:bulletEnabled val="1"/>
        </dgm:presLayoutVars>
      </dgm:prSet>
      <dgm:spPr/>
    </dgm:pt>
    <dgm:pt modelId="{E0CD6F14-1449-4889-8502-3B3F9A7E04A2}" type="pres">
      <dgm:prSet presAssocID="{B3F54FE3-9E2F-453E-93E0-0C6DD7C2BF2A}" presName="sibTrans" presStyleCnt="0"/>
      <dgm:spPr/>
    </dgm:pt>
    <dgm:pt modelId="{92FB65EA-48AE-496E-9618-E3835D281F77}" type="pres">
      <dgm:prSet presAssocID="{869E6BC0-5867-477F-9539-E23378B4946C}" presName="node" presStyleLbl="node1" presStyleIdx="3" presStyleCnt="4">
        <dgm:presLayoutVars>
          <dgm:bulletEnabled val="1"/>
        </dgm:presLayoutVars>
      </dgm:prSet>
      <dgm:spPr/>
    </dgm:pt>
  </dgm:ptLst>
  <dgm:cxnLst>
    <dgm:cxn modelId="{E6C4284B-3D69-4EA3-BFB4-D9F0CE79E1F9}" type="presOf" srcId="{097398E0-E5AB-4266-A3CF-7F1652A5DD17}" destId="{0E2D393B-105F-4146-8451-FA57A1D294FE}" srcOrd="0" destOrd="0" presId="urn:microsoft.com/office/officeart/2005/8/layout/default"/>
    <dgm:cxn modelId="{97B6F70E-370E-44A9-81FD-320F3E9EF795}" type="presOf" srcId="{869E6BC0-5867-477F-9539-E23378B4946C}" destId="{92FB65EA-48AE-496E-9618-E3835D281F77}" srcOrd="0" destOrd="0" presId="urn:microsoft.com/office/officeart/2005/8/layout/default"/>
    <dgm:cxn modelId="{36816AB0-490A-422D-B3C0-3D9F9B3CE32C}" srcId="{A16AE171-F769-413E-906F-F8F205BF4678}" destId="{869E6BC0-5867-477F-9539-E23378B4946C}" srcOrd="3" destOrd="0" parTransId="{AB4A7CB2-349C-4F19-8762-7FE94DA974DA}" sibTransId="{618A1DCC-1AA7-4451-BE83-14D22127D00F}"/>
    <dgm:cxn modelId="{6199EA32-10AE-4B80-AA06-3C350F314511}" type="presOf" srcId="{92F6B9CC-A43D-4A15-B5A8-189556A6019B}" destId="{D54E97DC-78DE-4D3D-970F-4FCBD1A26767}" srcOrd="0" destOrd="0" presId="urn:microsoft.com/office/officeart/2005/8/layout/default"/>
    <dgm:cxn modelId="{B5ADD316-89FB-4D65-84B4-B40693D923DB}" srcId="{A16AE171-F769-413E-906F-F8F205BF4678}" destId="{097398E0-E5AB-4266-A3CF-7F1652A5DD17}" srcOrd="1" destOrd="0" parTransId="{73BFE828-F456-4B58-B561-E99A73816F8B}" sibTransId="{4962C81D-6348-4EF3-B51B-29B8C60728B0}"/>
    <dgm:cxn modelId="{496EDB64-EA51-41EE-9EE6-46753F7F9C4D}" srcId="{A16AE171-F769-413E-906F-F8F205BF4678}" destId="{92F6B9CC-A43D-4A15-B5A8-189556A6019B}" srcOrd="2" destOrd="0" parTransId="{AF2799DD-661E-414A-962C-2AEBAB01DAE9}" sibTransId="{B3F54FE3-9E2F-453E-93E0-0C6DD7C2BF2A}"/>
    <dgm:cxn modelId="{A33B6E5A-E619-459E-9F16-C62EAF6DE548}" srcId="{A16AE171-F769-413E-906F-F8F205BF4678}" destId="{C35FA1C9-1278-45B3-9AE8-995297AC1B86}" srcOrd="0" destOrd="0" parTransId="{A1CFBC08-C81B-4A1C-9BA5-C76610401198}" sibTransId="{A1C059E0-E31B-4C08-A166-393789C37AF7}"/>
    <dgm:cxn modelId="{D89C5997-106A-4159-B355-BBE5456EF8EC}" type="presOf" srcId="{A16AE171-F769-413E-906F-F8F205BF4678}" destId="{4E6A5908-30B8-4654-9BA1-0EB89F6E4586}" srcOrd="0" destOrd="0" presId="urn:microsoft.com/office/officeart/2005/8/layout/default"/>
    <dgm:cxn modelId="{9FD65FA2-4B1B-4C55-ACA0-6C160AE17DD7}" type="presOf" srcId="{C35FA1C9-1278-45B3-9AE8-995297AC1B86}" destId="{D8C0BB12-E923-4B90-A5A2-9067BD06D7E1}" srcOrd="0" destOrd="0" presId="urn:microsoft.com/office/officeart/2005/8/layout/default"/>
    <dgm:cxn modelId="{92402549-C034-433F-A54F-7F1E69D63B9D}" type="presParOf" srcId="{4E6A5908-30B8-4654-9BA1-0EB89F6E4586}" destId="{D8C0BB12-E923-4B90-A5A2-9067BD06D7E1}" srcOrd="0" destOrd="0" presId="urn:microsoft.com/office/officeart/2005/8/layout/default"/>
    <dgm:cxn modelId="{D2FF53D6-69CC-4FE7-9D75-2DCB8363C397}" type="presParOf" srcId="{4E6A5908-30B8-4654-9BA1-0EB89F6E4586}" destId="{4E6CFC8F-CC0E-4E51-A750-447377540F87}" srcOrd="1" destOrd="0" presId="urn:microsoft.com/office/officeart/2005/8/layout/default"/>
    <dgm:cxn modelId="{8DF3DD2E-AF6D-456B-AC4A-D2BEB3556FD0}" type="presParOf" srcId="{4E6A5908-30B8-4654-9BA1-0EB89F6E4586}" destId="{0E2D393B-105F-4146-8451-FA57A1D294FE}" srcOrd="2" destOrd="0" presId="urn:microsoft.com/office/officeart/2005/8/layout/default"/>
    <dgm:cxn modelId="{5CDA6566-71F3-4BBA-A8D7-6095B3643FDB}" type="presParOf" srcId="{4E6A5908-30B8-4654-9BA1-0EB89F6E4586}" destId="{520561B8-9E2F-4C72-8B5E-5974BF665B66}" srcOrd="3" destOrd="0" presId="urn:microsoft.com/office/officeart/2005/8/layout/default"/>
    <dgm:cxn modelId="{27C352AD-30F8-42A6-90C6-51872EE20DC2}" type="presParOf" srcId="{4E6A5908-30B8-4654-9BA1-0EB89F6E4586}" destId="{D54E97DC-78DE-4D3D-970F-4FCBD1A26767}" srcOrd="4" destOrd="0" presId="urn:microsoft.com/office/officeart/2005/8/layout/default"/>
    <dgm:cxn modelId="{8D7A351A-D548-47EC-B1B9-1258DD55AA29}" type="presParOf" srcId="{4E6A5908-30B8-4654-9BA1-0EB89F6E4586}" destId="{E0CD6F14-1449-4889-8502-3B3F9A7E04A2}" srcOrd="5" destOrd="0" presId="urn:microsoft.com/office/officeart/2005/8/layout/default"/>
    <dgm:cxn modelId="{3DAC98D0-5B9B-49AC-AA44-74EA12F31986}" type="presParOf" srcId="{4E6A5908-30B8-4654-9BA1-0EB89F6E4586}" destId="{92FB65EA-48AE-496E-9618-E3835D281F7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B7F519-EC74-4502-B382-3537A7CE65DB}" type="doc">
      <dgm:prSet loTypeId="urn:microsoft.com/office/officeart/2005/8/layout/radial1" loCatId="cycle" qsTypeId="urn:microsoft.com/office/officeart/2005/8/quickstyle/3d1" qsCatId="3D" csTypeId="urn:microsoft.com/office/officeart/2005/8/colors/colorful3" csCatId="colorful" phldr="1"/>
      <dgm:spPr/>
      <dgm:t>
        <a:bodyPr/>
        <a:lstStyle/>
        <a:p>
          <a:endParaRPr lang="en-TT"/>
        </a:p>
      </dgm:t>
    </dgm:pt>
    <dgm:pt modelId="{91DEFBFE-EBDE-430B-BA3C-7C677CC12577}">
      <dgm:prSet phldrT="[Text]" custT="1"/>
      <dgm:spPr/>
      <dgm:t>
        <a:bodyPr/>
        <a:lstStyle/>
        <a:p>
          <a:r>
            <a:rPr lang="en-TT" sz="2000" b="1" dirty="0" smtClean="0">
              <a:solidFill>
                <a:srgbClr val="002060"/>
              </a:solidFill>
            </a:rPr>
            <a:t>Harmonised Regional Development</a:t>
          </a:r>
          <a:endParaRPr lang="en-TT" sz="2000" b="1" dirty="0">
            <a:solidFill>
              <a:srgbClr val="002060"/>
            </a:solidFill>
          </a:endParaRPr>
        </a:p>
      </dgm:t>
    </dgm:pt>
    <dgm:pt modelId="{113C32D2-AAE8-40EA-9FB6-8AAFBEBD14FF}" type="parTrans" cxnId="{21AC7719-0DE8-4CDA-8F0D-8580E02066AD}">
      <dgm:prSet/>
      <dgm:spPr/>
      <dgm:t>
        <a:bodyPr/>
        <a:lstStyle/>
        <a:p>
          <a:endParaRPr lang="en-TT"/>
        </a:p>
      </dgm:t>
    </dgm:pt>
    <dgm:pt modelId="{20E6E2BE-DE4A-40FA-82B0-DED0F6893E4A}" type="sibTrans" cxnId="{21AC7719-0DE8-4CDA-8F0D-8580E02066AD}">
      <dgm:prSet/>
      <dgm:spPr/>
      <dgm:t>
        <a:bodyPr/>
        <a:lstStyle/>
        <a:p>
          <a:endParaRPr lang="en-TT"/>
        </a:p>
      </dgm:t>
    </dgm:pt>
    <dgm:pt modelId="{0F9ED186-61D7-4F7C-A053-03FED05B9203}">
      <dgm:prSet phldrT="[Text]" custT="1"/>
      <dgm:spPr/>
      <dgm:t>
        <a:bodyPr/>
        <a:lstStyle/>
        <a:p>
          <a:r>
            <a:rPr lang="en-TT" sz="1600" dirty="0" smtClean="0">
              <a:solidFill>
                <a:schemeClr val="bg1"/>
              </a:solidFill>
            </a:rPr>
            <a:t>Improve the environmental quality and functional efficiency of existing major urban centres</a:t>
          </a:r>
          <a:endParaRPr lang="en-TT" sz="1600" dirty="0">
            <a:solidFill>
              <a:schemeClr val="bg1"/>
            </a:solidFill>
          </a:endParaRPr>
        </a:p>
      </dgm:t>
    </dgm:pt>
    <dgm:pt modelId="{0FAB86B1-4F49-4BE8-AB8C-C33D21A0D06C}" type="parTrans" cxnId="{3EB200AC-B7AA-4942-92C6-677489FC0EDE}">
      <dgm:prSet/>
      <dgm:spPr/>
      <dgm:t>
        <a:bodyPr/>
        <a:lstStyle/>
        <a:p>
          <a:endParaRPr lang="en-TT"/>
        </a:p>
      </dgm:t>
    </dgm:pt>
    <dgm:pt modelId="{E3B92658-60CA-421C-B900-AFD65763A95B}" type="sibTrans" cxnId="{3EB200AC-B7AA-4942-92C6-677489FC0EDE}">
      <dgm:prSet/>
      <dgm:spPr/>
      <dgm:t>
        <a:bodyPr/>
        <a:lstStyle/>
        <a:p>
          <a:endParaRPr lang="en-TT"/>
        </a:p>
      </dgm:t>
    </dgm:pt>
    <dgm:pt modelId="{18F11A22-98DF-41EA-87E9-80D1669FAE95}">
      <dgm:prSet phldrT="[Text]" custT="1"/>
      <dgm:spPr/>
      <dgm:t>
        <a:bodyPr/>
        <a:lstStyle/>
        <a:p>
          <a:r>
            <a:rPr lang="en-TT" sz="1600" dirty="0" smtClean="0">
              <a:solidFill>
                <a:schemeClr val="bg1"/>
              </a:solidFill>
            </a:rPr>
            <a:t>Protect productive agricultural land and forest</a:t>
          </a:r>
          <a:endParaRPr lang="en-TT" sz="1600" dirty="0">
            <a:solidFill>
              <a:schemeClr val="bg1"/>
            </a:solidFill>
          </a:endParaRPr>
        </a:p>
      </dgm:t>
    </dgm:pt>
    <dgm:pt modelId="{0E001FDE-6560-45AD-AC21-0AF2FF8C899D}" type="parTrans" cxnId="{795C4340-F7D3-4E28-BB96-4162FF4A3DC7}">
      <dgm:prSet/>
      <dgm:spPr/>
      <dgm:t>
        <a:bodyPr/>
        <a:lstStyle/>
        <a:p>
          <a:endParaRPr lang="en-TT"/>
        </a:p>
      </dgm:t>
    </dgm:pt>
    <dgm:pt modelId="{2092203B-EA0E-467B-8EAF-C9DC89021900}" type="sibTrans" cxnId="{795C4340-F7D3-4E28-BB96-4162FF4A3DC7}">
      <dgm:prSet/>
      <dgm:spPr/>
      <dgm:t>
        <a:bodyPr/>
        <a:lstStyle/>
        <a:p>
          <a:endParaRPr lang="en-TT"/>
        </a:p>
      </dgm:t>
    </dgm:pt>
    <dgm:pt modelId="{84CE2ABB-0EB3-421D-B755-05860222EB10}">
      <dgm:prSet phldrT="[Text]" custT="1"/>
      <dgm:spPr/>
      <dgm:t>
        <a:bodyPr/>
        <a:lstStyle/>
        <a:p>
          <a:r>
            <a:rPr lang="en-TT" sz="1600" dirty="0" smtClean="0">
              <a:solidFill>
                <a:schemeClr val="bg1"/>
              </a:solidFill>
            </a:rPr>
            <a:t>Develop different tourism sectors dependent on regional strengths</a:t>
          </a:r>
          <a:endParaRPr lang="en-TT" sz="1600" dirty="0">
            <a:solidFill>
              <a:schemeClr val="bg1"/>
            </a:solidFill>
          </a:endParaRPr>
        </a:p>
      </dgm:t>
    </dgm:pt>
    <dgm:pt modelId="{F4A00029-1027-4B58-B648-367E2073EA1C}" type="parTrans" cxnId="{DCB68DFB-A0CF-449B-9094-532D3BF66E19}">
      <dgm:prSet/>
      <dgm:spPr/>
      <dgm:t>
        <a:bodyPr/>
        <a:lstStyle/>
        <a:p>
          <a:endParaRPr lang="en-TT"/>
        </a:p>
      </dgm:t>
    </dgm:pt>
    <dgm:pt modelId="{633B4E27-D46A-47BB-B01A-624CF5D87682}" type="sibTrans" cxnId="{DCB68DFB-A0CF-449B-9094-532D3BF66E19}">
      <dgm:prSet/>
      <dgm:spPr/>
      <dgm:t>
        <a:bodyPr/>
        <a:lstStyle/>
        <a:p>
          <a:endParaRPr lang="en-TT"/>
        </a:p>
      </dgm:t>
    </dgm:pt>
    <dgm:pt modelId="{2F29713D-F1A3-4496-BA29-C9C1FB4F6FBD}">
      <dgm:prSet phldrT="[Text]" custT="1"/>
      <dgm:spPr/>
      <dgm:t>
        <a:bodyPr/>
        <a:lstStyle/>
        <a:p>
          <a:r>
            <a:rPr lang="en-TT" sz="1600" dirty="0" smtClean="0">
              <a:solidFill>
                <a:schemeClr val="bg1"/>
              </a:solidFill>
            </a:rPr>
            <a:t>Improve transportation links</a:t>
          </a:r>
        </a:p>
        <a:p>
          <a:r>
            <a:rPr lang="en-TT" sz="1600" dirty="0" smtClean="0">
              <a:solidFill>
                <a:schemeClr val="bg1"/>
              </a:solidFill>
            </a:rPr>
            <a:t>(modal shift from cars towards alternatives)</a:t>
          </a:r>
          <a:endParaRPr lang="en-TT" sz="1600" dirty="0">
            <a:solidFill>
              <a:schemeClr val="bg1"/>
            </a:solidFill>
          </a:endParaRPr>
        </a:p>
      </dgm:t>
    </dgm:pt>
    <dgm:pt modelId="{15997DF1-45B6-4373-B4FA-A6104870E73C}" type="parTrans" cxnId="{F6C6C265-B771-4503-B194-ECA473DA80FA}">
      <dgm:prSet/>
      <dgm:spPr/>
      <dgm:t>
        <a:bodyPr/>
        <a:lstStyle/>
        <a:p>
          <a:endParaRPr lang="en-TT"/>
        </a:p>
      </dgm:t>
    </dgm:pt>
    <dgm:pt modelId="{3011C2CD-CD35-4085-8884-30FF33C60E84}" type="sibTrans" cxnId="{F6C6C265-B771-4503-B194-ECA473DA80FA}">
      <dgm:prSet/>
      <dgm:spPr/>
      <dgm:t>
        <a:bodyPr/>
        <a:lstStyle/>
        <a:p>
          <a:endParaRPr lang="en-TT"/>
        </a:p>
      </dgm:t>
    </dgm:pt>
    <dgm:pt modelId="{E79F8051-1691-421A-AFEF-CC9891704747}">
      <dgm:prSet phldrT="[Text]" custT="1"/>
      <dgm:spPr/>
      <dgm:t>
        <a:bodyPr/>
        <a:lstStyle/>
        <a:p>
          <a:r>
            <a:rPr lang="en-TT" sz="1600" dirty="0" smtClean="0">
              <a:solidFill>
                <a:schemeClr val="bg1"/>
              </a:solidFill>
            </a:rPr>
            <a:t>Development of a type and scale suited to each region</a:t>
          </a:r>
          <a:endParaRPr lang="en-TT" sz="1600" dirty="0">
            <a:solidFill>
              <a:schemeClr val="bg1"/>
            </a:solidFill>
          </a:endParaRPr>
        </a:p>
      </dgm:t>
    </dgm:pt>
    <dgm:pt modelId="{CC16443A-AFB3-406D-BE2C-8CBD39BB343C}" type="parTrans" cxnId="{E04F5E77-5A16-4048-A8FE-00835845025B}">
      <dgm:prSet/>
      <dgm:spPr/>
      <dgm:t>
        <a:bodyPr/>
        <a:lstStyle/>
        <a:p>
          <a:endParaRPr lang="en-TT"/>
        </a:p>
      </dgm:t>
    </dgm:pt>
    <dgm:pt modelId="{65E3C278-CEF5-4119-9773-F96BD9C8055E}" type="sibTrans" cxnId="{E04F5E77-5A16-4048-A8FE-00835845025B}">
      <dgm:prSet/>
      <dgm:spPr/>
      <dgm:t>
        <a:bodyPr/>
        <a:lstStyle/>
        <a:p>
          <a:endParaRPr lang="en-TT"/>
        </a:p>
      </dgm:t>
    </dgm:pt>
    <dgm:pt modelId="{ED768EED-A2B0-452A-B4F9-20FD7B5A594A}">
      <dgm:prSet phldrT="[Text]" custT="1"/>
      <dgm:spPr/>
      <dgm:t>
        <a:bodyPr/>
        <a:lstStyle/>
        <a:p>
          <a:r>
            <a:rPr lang="en-TT" sz="1600" dirty="0" smtClean="0">
              <a:solidFill>
                <a:schemeClr val="bg1"/>
              </a:solidFill>
            </a:rPr>
            <a:t>New Towns</a:t>
          </a:r>
          <a:endParaRPr lang="en-TT" sz="1600" dirty="0">
            <a:solidFill>
              <a:schemeClr val="bg1"/>
            </a:solidFill>
          </a:endParaRPr>
        </a:p>
      </dgm:t>
    </dgm:pt>
    <dgm:pt modelId="{65709C18-C0F4-4B43-9A1E-C040B8870A0B}" type="parTrans" cxnId="{240C23EB-446F-4F7A-A591-8DFF7A1E88F6}">
      <dgm:prSet/>
      <dgm:spPr/>
      <dgm:t>
        <a:bodyPr/>
        <a:lstStyle/>
        <a:p>
          <a:endParaRPr lang="en-TT"/>
        </a:p>
      </dgm:t>
    </dgm:pt>
    <dgm:pt modelId="{99B3F0A5-23A2-47DA-BBB2-3153E23AE997}" type="sibTrans" cxnId="{240C23EB-446F-4F7A-A591-8DFF7A1E88F6}">
      <dgm:prSet/>
      <dgm:spPr/>
      <dgm:t>
        <a:bodyPr/>
        <a:lstStyle/>
        <a:p>
          <a:endParaRPr lang="en-TT"/>
        </a:p>
      </dgm:t>
    </dgm:pt>
    <dgm:pt modelId="{3B4EC950-F2C6-4832-A2AE-1E3764A598B0}">
      <dgm:prSet phldrT="[Text]" custT="1"/>
      <dgm:spPr/>
      <dgm:t>
        <a:bodyPr/>
        <a:lstStyle/>
        <a:p>
          <a:r>
            <a:rPr lang="en-TT" sz="1600" dirty="0" smtClean="0">
              <a:solidFill>
                <a:schemeClr val="bg1"/>
              </a:solidFill>
            </a:rPr>
            <a:t>Additional and enhance port and port-related facilities</a:t>
          </a:r>
          <a:endParaRPr lang="en-TT" sz="1600" dirty="0">
            <a:solidFill>
              <a:schemeClr val="bg1"/>
            </a:solidFill>
          </a:endParaRPr>
        </a:p>
      </dgm:t>
    </dgm:pt>
    <dgm:pt modelId="{8493D22C-90E9-4707-B7D9-A7101061DC28}" type="parTrans" cxnId="{F1DD3702-3A78-4CF5-9915-8272CA3CE773}">
      <dgm:prSet/>
      <dgm:spPr/>
      <dgm:t>
        <a:bodyPr/>
        <a:lstStyle/>
        <a:p>
          <a:endParaRPr lang="en-TT"/>
        </a:p>
      </dgm:t>
    </dgm:pt>
    <dgm:pt modelId="{BB53AF55-1B7F-403D-A8E5-501775C874DC}" type="sibTrans" cxnId="{F1DD3702-3A78-4CF5-9915-8272CA3CE773}">
      <dgm:prSet/>
      <dgm:spPr/>
      <dgm:t>
        <a:bodyPr/>
        <a:lstStyle/>
        <a:p>
          <a:endParaRPr lang="en-TT"/>
        </a:p>
      </dgm:t>
    </dgm:pt>
    <dgm:pt modelId="{6B544B40-4A70-4F01-AE04-E82BE27E830A}">
      <dgm:prSet phldrT="[Text]" custT="1"/>
      <dgm:spPr/>
      <dgm:t>
        <a:bodyPr/>
        <a:lstStyle/>
        <a:p>
          <a:r>
            <a:rPr lang="en-TT" sz="1600" dirty="0" smtClean="0">
              <a:solidFill>
                <a:schemeClr val="bg1"/>
              </a:solidFill>
            </a:rPr>
            <a:t>Concentrate development on existing settlements dependent on their role within the existing service hierarchy</a:t>
          </a:r>
          <a:endParaRPr lang="en-TT" sz="1600" dirty="0">
            <a:solidFill>
              <a:schemeClr val="bg1"/>
            </a:solidFill>
          </a:endParaRPr>
        </a:p>
      </dgm:t>
    </dgm:pt>
    <dgm:pt modelId="{F33B299F-CA58-410D-AC37-B57BE599D37B}" type="parTrans" cxnId="{BE142B94-7D14-476A-B291-84E25DDE335A}">
      <dgm:prSet/>
      <dgm:spPr/>
      <dgm:t>
        <a:bodyPr/>
        <a:lstStyle/>
        <a:p>
          <a:endParaRPr lang="en-TT"/>
        </a:p>
      </dgm:t>
    </dgm:pt>
    <dgm:pt modelId="{89368FD0-937C-4FE8-AFE3-64861CBF0DB5}" type="sibTrans" cxnId="{BE142B94-7D14-476A-B291-84E25DDE335A}">
      <dgm:prSet/>
      <dgm:spPr/>
      <dgm:t>
        <a:bodyPr/>
        <a:lstStyle/>
        <a:p>
          <a:endParaRPr lang="en-TT"/>
        </a:p>
      </dgm:t>
    </dgm:pt>
    <dgm:pt modelId="{BAD06373-F946-4253-8BA1-255B8556D77F}" type="pres">
      <dgm:prSet presAssocID="{DCB7F519-EC74-4502-B382-3537A7CE65DB}" presName="cycle" presStyleCnt="0">
        <dgm:presLayoutVars>
          <dgm:chMax val="1"/>
          <dgm:dir/>
          <dgm:animLvl val="ctr"/>
          <dgm:resizeHandles val="exact"/>
        </dgm:presLayoutVars>
      </dgm:prSet>
      <dgm:spPr/>
      <dgm:t>
        <a:bodyPr/>
        <a:lstStyle/>
        <a:p>
          <a:endParaRPr lang="en-TT"/>
        </a:p>
      </dgm:t>
    </dgm:pt>
    <dgm:pt modelId="{78DB5136-89AC-4BA2-B378-E46C13D575B3}" type="pres">
      <dgm:prSet presAssocID="{91DEFBFE-EBDE-430B-BA3C-7C677CC12577}" presName="centerShape" presStyleLbl="node0" presStyleIdx="0" presStyleCnt="1" custScaleX="152721" custScaleY="141132"/>
      <dgm:spPr/>
      <dgm:t>
        <a:bodyPr/>
        <a:lstStyle/>
        <a:p>
          <a:endParaRPr lang="en-TT"/>
        </a:p>
      </dgm:t>
    </dgm:pt>
    <dgm:pt modelId="{0F704650-AD9C-4D4C-9165-4ADCACF64061}" type="pres">
      <dgm:prSet presAssocID="{0FAB86B1-4F49-4BE8-AB8C-C33D21A0D06C}" presName="Name9" presStyleLbl="parChTrans1D2" presStyleIdx="0" presStyleCnt="8"/>
      <dgm:spPr/>
      <dgm:t>
        <a:bodyPr/>
        <a:lstStyle/>
        <a:p>
          <a:endParaRPr lang="en-TT"/>
        </a:p>
      </dgm:t>
    </dgm:pt>
    <dgm:pt modelId="{0D467142-92A3-404D-A730-11C1FF44ED29}" type="pres">
      <dgm:prSet presAssocID="{0FAB86B1-4F49-4BE8-AB8C-C33D21A0D06C}" presName="connTx" presStyleLbl="parChTrans1D2" presStyleIdx="0" presStyleCnt="8"/>
      <dgm:spPr/>
      <dgm:t>
        <a:bodyPr/>
        <a:lstStyle/>
        <a:p>
          <a:endParaRPr lang="en-TT"/>
        </a:p>
      </dgm:t>
    </dgm:pt>
    <dgm:pt modelId="{1F63BDB8-4A74-4B72-B0EB-5FCE746FC435}" type="pres">
      <dgm:prSet presAssocID="{0F9ED186-61D7-4F7C-A053-03FED05B9203}" presName="node" presStyleLbl="node1" presStyleIdx="0" presStyleCnt="8" custScaleX="137582" custScaleY="132611" custRadScaleRad="89063" custRadScaleInc="3235">
        <dgm:presLayoutVars>
          <dgm:bulletEnabled val="1"/>
        </dgm:presLayoutVars>
      </dgm:prSet>
      <dgm:spPr/>
      <dgm:t>
        <a:bodyPr/>
        <a:lstStyle/>
        <a:p>
          <a:endParaRPr lang="en-TT"/>
        </a:p>
      </dgm:t>
    </dgm:pt>
    <dgm:pt modelId="{95A80FF8-0EDB-446C-B571-A674D8E6F721}" type="pres">
      <dgm:prSet presAssocID="{CC16443A-AFB3-406D-BE2C-8CBD39BB343C}" presName="Name9" presStyleLbl="parChTrans1D2" presStyleIdx="1" presStyleCnt="8"/>
      <dgm:spPr/>
      <dgm:t>
        <a:bodyPr/>
        <a:lstStyle/>
        <a:p>
          <a:endParaRPr lang="en-TT"/>
        </a:p>
      </dgm:t>
    </dgm:pt>
    <dgm:pt modelId="{DC6B4512-2084-47EB-87BD-ABFAE584D2F1}" type="pres">
      <dgm:prSet presAssocID="{CC16443A-AFB3-406D-BE2C-8CBD39BB343C}" presName="connTx" presStyleLbl="parChTrans1D2" presStyleIdx="1" presStyleCnt="8"/>
      <dgm:spPr/>
      <dgm:t>
        <a:bodyPr/>
        <a:lstStyle/>
        <a:p>
          <a:endParaRPr lang="en-TT"/>
        </a:p>
      </dgm:t>
    </dgm:pt>
    <dgm:pt modelId="{4178C447-B48C-4086-BA76-CC9382E1CDE7}" type="pres">
      <dgm:prSet presAssocID="{E79F8051-1691-421A-AFEF-CC9891704747}" presName="node" presStyleLbl="node1" presStyleIdx="1" presStyleCnt="8" custScaleX="118634" custScaleY="128265" custRadScaleRad="109722" custRadScaleInc="14857">
        <dgm:presLayoutVars>
          <dgm:bulletEnabled val="1"/>
        </dgm:presLayoutVars>
      </dgm:prSet>
      <dgm:spPr/>
      <dgm:t>
        <a:bodyPr/>
        <a:lstStyle/>
        <a:p>
          <a:endParaRPr lang="en-TT"/>
        </a:p>
      </dgm:t>
    </dgm:pt>
    <dgm:pt modelId="{306B3CCF-6295-4160-A65D-2A5A5198A274}" type="pres">
      <dgm:prSet presAssocID="{65709C18-C0F4-4B43-9A1E-C040B8870A0B}" presName="Name9" presStyleLbl="parChTrans1D2" presStyleIdx="2" presStyleCnt="8"/>
      <dgm:spPr/>
      <dgm:t>
        <a:bodyPr/>
        <a:lstStyle/>
        <a:p>
          <a:endParaRPr lang="en-TT"/>
        </a:p>
      </dgm:t>
    </dgm:pt>
    <dgm:pt modelId="{1468E0DE-CEAE-4C7E-BCB5-68BADC7B0512}" type="pres">
      <dgm:prSet presAssocID="{65709C18-C0F4-4B43-9A1E-C040B8870A0B}" presName="connTx" presStyleLbl="parChTrans1D2" presStyleIdx="2" presStyleCnt="8"/>
      <dgm:spPr/>
      <dgm:t>
        <a:bodyPr/>
        <a:lstStyle/>
        <a:p>
          <a:endParaRPr lang="en-TT"/>
        </a:p>
      </dgm:t>
    </dgm:pt>
    <dgm:pt modelId="{20B95F5F-680B-4DC6-A299-B1CA14FE24A9}" type="pres">
      <dgm:prSet presAssocID="{ED768EED-A2B0-452A-B4F9-20FD7B5A594A}" presName="node" presStyleLbl="node1" presStyleIdx="2" presStyleCnt="8" custRadScaleRad="115124" custRadScaleInc="-15582">
        <dgm:presLayoutVars>
          <dgm:bulletEnabled val="1"/>
        </dgm:presLayoutVars>
      </dgm:prSet>
      <dgm:spPr/>
      <dgm:t>
        <a:bodyPr/>
        <a:lstStyle/>
        <a:p>
          <a:endParaRPr lang="en-TT"/>
        </a:p>
      </dgm:t>
    </dgm:pt>
    <dgm:pt modelId="{34CB825E-87AA-4442-B976-D0CB7012055D}" type="pres">
      <dgm:prSet presAssocID="{8493D22C-90E9-4707-B7D9-A7101061DC28}" presName="Name9" presStyleLbl="parChTrans1D2" presStyleIdx="3" presStyleCnt="8"/>
      <dgm:spPr/>
      <dgm:t>
        <a:bodyPr/>
        <a:lstStyle/>
        <a:p>
          <a:endParaRPr lang="en-TT"/>
        </a:p>
      </dgm:t>
    </dgm:pt>
    <dgm:pt modelId="{8FAA4238-B8A3-4E46-B561-08568E7DA400}" type="pres">
      <dgm:prSet presAssocID="{8493D22C-90E9-4707-B7D9-A7101061DC28}" presName="connTx" presStyleLbl="parChTrans1D2" presStyleIdx="3" presStyleCnt="8"/>
      <dgm:spPr/>
      <dgm:t>
        <a:bodyPr/>
        <a:lstStyle/>
        <a:p>
          <a:endParaRPr lang="en-TT"/>
        </a:p>
      </dgm:t>
    </dgm:pt>
    <dgm:pt modelId="{362EC2CE-F3D4-478A-8756-0407804BBE11}" type="pres">
      <dgm:prSet presAssocID="{3B4EC950-F2C6-4832-A2AE-1E3764A598B0}" presName="node" presStyleLbl="node1" presStyleIdx="3" presStyleCnt="8" custScaleX="130538" custScaleY="129649" custRadScaleRad="112921" custRadScaleInc="-32445">
        <dgm:presLayoutVars>
          <dgm:bulletEnabled val="1"/>
        </dgm:presLayoutVars>
      </dgm:prSet>
      <dgm:spPr/>
      <dgm:t>
        <a:bodyPr/>
        <a:lstStyle/>
        <a:p>
          <a:endParaRPr lang="en-TT"/>
        </a:p>
      </dgm:t>
    </dgm:pt>
    <dgm:pt modelId="{817D180F-3E8F-451B-BF04-9C03D1BDC0F7}" type="pres">
      <dgm:prSet presAssocID="{F33B299F-CA58-410D-AC37-B57BE599D37B}" presName="Name9" presStyleLbl="parChTrans1D2" presStyleIdx="4" presStyleCnt="8"/>
      <dgm:spPr/>
      <dgm:t>
        <a:bodyPr/>
        <a:lstStyle/>
        <a:p>
          <a:endParaRPr lang="en-TT"/>
        </a:p>
      </dgm:t>
    </dgm:pt>
    <dgm:pt modelId="{5C35976C-756B-4CEA-981D-6DAC903AC4D1}" type="pres">
      <dgm:prSet presAssocID="{F33B299F-CA58-410D-AC37-B57BE599D37B}" presName="connTx" presStyleLbl="parChTrans1D2" presStyleIdx="4" presStyleCnt="8"/>
      <dgm:spPr/>
      <dgm:t>
        <a:bodyPr/>
        <a:lstStyle/>
        <a:p>
          <a:endParaRPr lang="en-TT"/>
        </a:p>
      </dgm:t>
    </dgm:pt>
    <dgm:pt modelId="{32F9E21C-4FB5-4624-9617-85561ECB2E6B}" type="pres">
      <dgm:prSet presAssocID="{6B544B40-4A70-4F01-AE04-E82BE27E830A}" presName="node" presStyleLbl="node1" presStyleIdx="4" presStyleCnt="8" custScaleX="137582" custScaleY="148944" custRadScaleRad="94135" custRadScaleInc="-1952">
        <dgm:presLayoutVars>
          <dgm:bulletEnabled val="1"/>
        </dgm:presLayoutVars>
      </dgm:prSet>
      <dgm:spPr/>
      <dgm:t>
        <a:bodyPr/>
        <a:lstStyle/>
        <a:p>
          <a:endParaRPr lang="en-TT"/>
        </a:p>
      </dgm:t>
    </dgm:pt>
    <dgm:pt modelId="{B484A072-303B-42D4-97B9-BDC950D1D74D}" type="pres">
      <dgm:prSet presAssocID="{0E001FDE-6560-45AD-AC21-0AF2FF8C899D}" presName="Name9" presStyleLbl="parChTrans1D2" presStyleIdx="5" presStyleCnt="8"/>
      <dgm:spPr/>
      <dgm:t>
        <a:bodyPr/>
        <a:lstStyle/>
        <a:p>
          <a:endParaRPr lang="en-TT"/>
        </a:p>
      </dgm:t>
    </dgm:pt>
    <dgm:pt modelId="{919F44FC-0A94-4E63-8639-7EE2300D4F95}" type="pres">
      <dgm:prSet presAssocID="{0E001FDE-6560-45AD-AC21-0AF2FF8C899D}" presName="connTx" presStyleLbl="parChTrans1D2" presStyleIdx="5" presStyleCnt="8"/>
      <dgm:spPr/>
      <dgm:t>
        <a:bodyPr/>
        <a:lstStyle/>
        <a:p>
          <a:endParaRPr lang="en-TT"/>
        </a:p>
      </dgm:t>
    </dgm:pt>
    <dgm:pt modelId="{A9ED340F-831D-40BC-89EA-F864610BB8DF}" type="pres">
      <dgm:prSet presAssocID="{18F11A22-98DF-41EA-87E9-80D1669FAE95}" presName="node" presStyleLbl="node1" presStyleIdx="5" presStyleCnt="8" custScaleX="136875" custScaleY="121061" custRadScaleRad="119245" custRadScaleInc="29456">
        <dgm:presLayoutVars>
          <dgm:bulletEnabled val="1"/>
        </dgm:presLayoutVars>
      </dgm:prSet>
      <dgm:spPr/>
      <dgm:t>
        <a:bodyPr/>
        <a:lstStyle/>
        <a:p>
          <a:endParaRPr lang="en-TT"/>
        </a:p>
      </dgm:t>
    </dgm:pt>
    <dgm:pt modelId="{F98F9B61-1C1D-4A94-9694-8F462086FA76}" type="pres">
      <dgm:prSet presAssocID="{F4A00029-1027-4B58-B648-367E2073EA1C}" presName="Name9" presStyleLbl="parChTrans1D2" presStyleIdx="6" presStyleCnt="8"/>
      <dgm:spPr/>
      <dgm:t>
        <a:bodyPr/>
        <a:lstStyle/>
        <a:p>
          <a:endParaRPr lang="en-TT"/>
        </a:p>
      </dgm:t>
    </dgm:pt>
    <dgm:pt modelId="{2E70E99C-6DB0-4560-AE1E-96B258BEF4DC}" type="pres">
      <dgm:prSet presAssocID="{F4A00029-1027-4B58-B648-367E2073EA1C}" presName="connTx" presStyleLbl="parChTrans1D2" presStyleIdx="6" presStyleCnt="8"/>
      <dgm:spPr/>
      <dgm:t>
        <a:bodyPr/>
        <a:lstStyle/>
        <a:p>
          <a:endParaRPr lang="en-TT"/>
        </a:p>
      </dgm:t>
    </dgm:pt>
    <dgm:pt modelId="{03939761-A59B-4089-B85A-77BDACD3E2A0}" type="pres">
      <dgm:prSet presAssocID="{84CE2ABB-0EB3-421D-B755-05860222EB10}" presName="node" presStyleLbl="node1" presStyleIdx="6" presStyleCnt="8" custScaleX="122344" custScaleY="117612">
        <dgm:presLayoutVars>
          <dgm:bulletEnabled val="1"/>
        </dgm:presLayoutVars>
      </dgm:prSet>
      <dgm:spPr/>
      <dgm:t>
        <a:bodyPr/>
        <a:lstStyle/>
        <a:p>
          <a:endParaRPr lang="en-TT"/>
        </a:p>
      </dgm:t>
    </dgm:pt>
    <dgm:pt modelId="{2971E9D8-17C1-4B98-852E-3C7C1205529E}" type="pres">
      <dgm:prSet presAssocID="{15997DF1-45B6-4373-B4FA-A6104870E73C}" presName="Name9" presStyleLbl="parChTrans1D2" presStyleIdx="7" presStyleCnt="8"/>
      <dgm:spPr/>
      <dgm:t>
        <a:bodyPr/>
        <a:lstStyle/>
        <a:p>
          <a:endParaRPr lang="en-TT"/>
        </a:p>
      </dgm:t>
    </dgm:pt>
    <dgm:pt modelId="{A629F508-57AD-44AF-BBC3-2A2463DCC7A9}" type="pres">
      <dgm:prSet presAssocID="{15997DF1-45B6-4373-B4FA-A6104870E73C}" presName="connTx" presStyleLbl="parChTrans1D2" presStyleIdx="7" presStyleCnt="8"/>
      <dgm:spPr/>
      <dgm:t>
        <a:bodyPr/>
        <a:lstStyle/>
        <a:p>
          <a:endParaRPr lang="en-TT"/>
        </a:p>
      </dgm:t>
    </dgm:pt>
    <dgm:pt modelId="{C56A16F8-1145-4E9A-B71A-EE10305336FB}" type="pres">
      <dgm:prSet presAssocID="{2F29713D-F1A3-4496-BA29-C9C1FB4F6FBD}" presName="node" presStyleLbl="node1" presStyleIdx="7" presStyleCnt="8" custScaleX="128266" custScaleY="132609" custRadScaleRad="112354" custRadScaleInc="-17923">
        <dgm:presLayoutVars>
          <dgm:bulletEnabled val="1"/>
        </dgm:presLayoutVars>
      </dgm:prSet>
      <dgm:spPr/>
      <dgm:t>
        <a:bodyPr/>
        <a:lstStyle/>
        <a:p>
          <a:endParaRPr lang="en-TT"/>
        </a:p>
      </dgm:t>
    </dgm:pt>
  </dgm:ptLst>
  <dgm:cxnLst>
    <dgm:cxn modelId="{21AC7719-0DE8-4CDA-8F0D-8580E02066AD}" srcId="{DCB7F519-EC74-4502-B382-3537A7CE65DB}" destId="{91DEFBFE-EBDE-430B-BA3C-7C677CC12577}" srcOrd="0" destOrd="0" parTransId="{113C32D2-AAE8-40EA-9FB6-8AAFBEBD14FF}" sibTransId="{20E6E2BE-DE4A-40FA-82B0-DED0F6893E4A}"/>
    <dgm:cxn modelId="{D7013633-FE6B-402F-8D42-128E83D0A04F}" type="presOf" srcId="{84CE2ABB-0EB3-421D-B755-05860222EB10}" destId="{03939761-A59B-4089-B85A-77BDACD3E2A0}" srcOrd="0" destOrd="0" presId="urn:microsoft.com/office/officeart/2005/8/layout/radial1"/>
    <dgm:cxn modelId="{F6C6C265-B771-4503-B194-ECA473DA80FA}" srcId="{91DEFBFE-EBDE-430B-BA3C-7C677CC12577}" destId="{2F29713D-F1A3-4496-BA29-C9C1FB4F6FBD}" srcOrd="7" destOrd="0" parTransId="{15997DF1-45B6-4373-B4FA-A6104870E73C}" sibTransId="{3011C2CD-CD35-4085-8884-30FF33C60E84}"/>
    <dgm:cxn modelId="{6993CBAF-65F4-4C0B-8189-E6054009FC03}" type="presOf" srcId="{91DEFBFE-EBDE-430B-BA3C-7C677CC12577}" destId="{78DB5136-89AC-4BA2-B378-E46C13D575B3}" srcOrd="0" destOrd="0" presId="urn:microsoft.com/office/officeart/2005/8/layout/radial1"/>
    <dgm:cxn modelId="{AD05F5F2-FB99-4FA4-BF48-FF52DB999B92}" type="presOf" srcId="{8493D22C-90E9-4707-B7D9-A7101061DC28}" destId="{8FAA4238-B8A3-4E46-B561-08568E7DA400}" srcOrd="1" destOrd="0" presId="urn:microsoft.com/office/officeart/2005/8/layout/radial1"/>
    <dgm:cxn modelId="{53DE418F-C07F-4872-BD39-C343FF543E7C}" type="presOf" srcId="{6B544B40-4A70-4F01-AE04-E82BE27E830A}" destId="{32F9E21C-4FB5-4624-9617-85561ECB2E6B}" srcOrd="0" destOrd="0" presId="urn:microsoft.com/office/officeart/2005/8/layout/radial1"/>
    <dgm:cxn modelId="{297290E5-5B50-48FD-A5B9-909A6C17E63A}" type="presOf" srcId="{15997DF1-45B6-4373-B4FA-A6104870E73C}" destId="{2971E9D8-17C1-4B98-852E-3C7C1205529E}" srcOrd="0" destOrd="0" presId="urn:microsoft.com/office/officeart/2005/8/layout/radial1"/>
    <dgm:cxn modelId="{44BFE2FC-7D6B-4781-9AFD-F11CD10A0A3E}" type="presOf" srcId="{8493D22C-90E9-4707-B7D9-A7101061DC28}" destId="{34CB825E-87AA-4442-B976-D0CB7012055D}" srcOrd="0" destOrd="0" presId="urn:microsoft.com/office/officeart/2005/8/layout/radial1"/>
    <dgm:cxn modelId="{5120FFA6-A286-40DE-BD00-B5F3D8CBA175}" type="presOf" srcId="{F33B299F-CA58-410D-AC37-B57BE599D37B}" destId="{5C35976C-756B-4CEA-981D-6DAC903AC4D1}" srcOrd="1" destOrd="0" presId="urn:microsoft.com/office/officeart/2005/8/layout/radial1"/>
    <dgm:cxn modelId="{C14BDE6F-D39C-4895-87B7-4D06D7AFCC7F}" type="presOf" srcId="{F4A00029-1027-4B58-B648-367E2073EA1C}" destId="{F98F9B61-1C1D-4A94-9694-8F462086FA76}" srcOrd="0" destOrd="0" presId="urn:microsoft.com/office/officeart/2005/8/layout/radial1"/>
    <dgm:cxn modelId="{E04F5E77-5A16-4048-A8FE-00835845025B}" srcId="{91DEFBFE-EBDE-430B-BA3C-7C677CC12577}" destId="{E79F8051-1691-421A-AFEF-CC9891704747}" srcOrd="1" destOrd="0" parTransId="{CC16443A-AFB3-406D-BE2C-8CBD39BB343C}" sibTransId="{65E3C278-CEF5-4119-9773-F96BD9C8055E}"/>
    <dgm:cxn modelId="{F1DD3702-3A78-4CF5-9915-8272CA3CE773}" srcId="{91DEFBFE-EBDE-430B-BA3C-7C677CC12577}" destId="{3B4EC950-F2C6-4832-A2AE-1E3764A598B0}" srcOrd="3" destOrd="0" parTransId="{8493D22C-90E9-4707-B7D9-A7101061DC28}" sibTransId="{BB53AF55-1B7F-403D-A8E5-501775C874DC}"/>
    <dgm:cxn modelId="{A1016732-272F-4011-8553-AEF62BA5A6BF}" type="presOf" srcId="{DCB7F519-EC74-4502-B382-3537A7CE65DB}" destId="{BAD06373-F946-4253-8BA1-255B8556D77F}" srcOrd="0" destOrd="0" presId="urn:microsoft.com/office/officeart/2005/8/layout/radial1"/>
    <dgm:cxn modelId="{D705E359-E955-40F6-8E36-6D13559A68CB}" type="presOf" srcId="{0E001FDE-6560-45AD-AC21-0AF2FF8C899D}" destId="{919F44FC-0A94-4E63-8639-7EE2300D4F95}" srcOrd="1" destOrd="0" presId="urn:microsoft.com/office/officeart/2005/8/layout/radial1"/>
    <dgm:cxn modelId="{06FF2570-C8DB-4D02-A4B3-4CF12E727C57}" type="presOf" srcId="{0F9ED186-61D7-4F7C-A053-03FED05B9203}" destId="{1F63BDB8-4A74-4B72-B0EB-5FCE746FC435}" srcOrd="0" destOrd="0" presId="urn:microsoft.com/office/officeart/2005/8/layout/radial1"/>
    <dgm:cxn modelId="{3EB200AC-B7AA-4942-92C6-677489FC0EDE}" srcId="{91DEFBFE-EBDE-430B-BA3C-7C677CC12577}" destId="{0F9ED186-61D7-4F7C-A053-03FED05B9203}" srcOrd="0" destOrd="0" parTransId="{0FAB86B1-4F49-4BE8-AB8C-C33D21A0D06C}" sibTransId="{E3B92658-60CA-421C-B900-AFD65763A95B}"/>
    <dgm:cxn modelId="{D2DF1BB5-DFBF-4965-A1A4-637130156F09}" type="presOf" srcId="{F33B299F-CA58-410D-AC37-B57BE599D37B}" destId="{817D180F-3E8F-451B-BF04-9C03D1BDC0F7}" srcOrd="0" destOrd="0" presId="urn:microsoft.com/office/officeart/2005/8/layout/radial1"/>
    <dgm:cxn modelId="{C39A37FD-1740-45CC-BC67-7697DD007135}" type="presOf" srcId="{15997DF1-45B6-4373-B4FA-A6104870E73C}" destId="{A629F508-57AD-44AF-BBC3-2A2463DCC7A9}" srcOrd="1" destOrd="0" presId="urn:microsoft.com/office/officeart/2005/8/layout/radial1"/>
    <dgm:cxn modelId="{B337DC08-128A-4D8E-A57B-D2120E4E9A6B}" type="presOf" srcId="{F4A00029-1027-4B58-B648-367E2073EA1C}" destId="{2E70E99C-6DB0-4560-AE1E-96B258BEF4DC}" srcOrd="1" destOrd="0" presId="urn:microsoft.com/office/officeart/2005/8/layout/radial1"/>
    <dgm:cxn modelId="{21A5624C-A8C1-43D7-94CC-324EB7F7CBC0}" type="presOf" srcId="{ED768EED-A2B0-452A-B4F9-20FD7B5A594A}" destId="{20B95F5F-680B-4DC6-A299-B1CA14FE24A9}" srcOrd="0" destOrd="0" presId="urn:microsoft.com/office/officeart/2005/8/layout/radial1"/>
    <dgm:cxn modelId="{1893C6CE-8FCD-4F63-A4FD-4012B75C2374}" type="presOf" srcId="{65709C18-C0F4-4B43-9A1E-C040B8870A0B}" destId="{1468E0DE-CEAE-4C7E-BCB5-68BADC7B0512}" srcOrd="1" destOrd="0" presId="urn:microsoft.com/office/officeart/2005/8/layout/radial1"/>
    <dgm:cxn modelId="{334DD44B-E164-4590-9C4A-916625E80DA6}" type="presOf" srcId="{18F11A22-98DF-41EA-87E9-80D1669FAE95}" destId="{A9ED340F-831D-40BC-89EA-F864610BB8DF}" srcOrd="0" destOrd="0" presId="urn:microsoft.com/office/officeart/2005/8/layout/radial1"/>
    <dgm:cxn modelId="{9BA04F57-0127-4020-A52C-D43F6EEB2A93}" type="presOf" srcId="{0FAB86B1-4F49-4BE8-AB8C-C33D21A0D06C}" destId="{0F704650-AD9C-4D4C-9165-4ADCACF64061}" srcOrd="0" destOrd="0" presId="urn:microsoft.com/office/officeart/2005/8/layout/radial1"/>
    <dgm:cxn modelId="{DCB68DFB-A0CF-449B-9094-532D3BF66E19}" srcId="{91DEFBFE-EBDE-430B-BA3C-7C677CC12577}" destId="{84CE2ABB-0EB3-421D-B755-05860222EB10}" srcOrd="6" destOrd="0" parTransId="{F4A00029-1027-4B58-B648-367E2073EA1C}" sibTransId="{633B4E27-D46A-47BB-B01A-624CF5D87682}"/>
    <dgm:cxn modelId="{CF246672-087B-460A-95D8-4B49BC62B3A2}" type="presOf" srcId="{0E001FDE-6560-45AD-AC21-0AF2FF8C899D}" destId="{B484A072-303B-42D4-97B9-BDC950D1D74D}" srcOrd="0" destOrd="0" presId="urn:microsoft.com/office/officeart/2005/8/layout/radial1"/>
    <dgm:cxn modelId="{240C23EB-446F-4F7A-A591-8DFF7A1E88F6}" srcId="{91DEFBFE-EBDE-430B-BA3C-7C677CC12577}" destId="{ED768EED-A2B0-452A-B4F9-20FD7B5A594A}" srcOrd="2" destOrd="0" parTransId="{65709C18-C0F4-4B43-9A1E-C040B8870A0B}" sibTransId="{99B3F0A5-23A2-47DA-BBB2-3153E23AE997}"/>
    <dgm:cxn modelId="{795C4340-F7D3-4E28-BB96-4162FF4A3DC7}" srcId="{91DEFBFE-EBDE-430B-BA3C-7C677CC12577}" destId="{18F11A22-98DF-41EA-87E9-80D1669FAE95}" srcOrd="5" destOrd="0" parTransId="{0E001FDE-6560-45AD-AC21-0AF2FF8C899D}" sibTransId="{2092203B-EA0E-467B-8EAF-C9DC89021900}"/>
    <dgm:cxn modelId="{76B51898-BA0D-45DD-A4E5-0A65A18A3B91}" type="presOf" srcId="{2F29713D-F1A3-4496-BA29-C9C1FB4F6FBD}" destId="{C56A16F8-1145-4E9A-B71A-EE10305336FB}" srcOrd="0" destOrd="0" presId="urn:microsoft.com/office/officeart/2005/8/layout/radial1"/>
    <dgm:cxn modelId="{08A670E0-D010-433B-936C-D51C2C5F274D}" type="presOf" srcId="{CC16443A-AFB3-406D-BE2C-8CBD39BB343C}" destId="{DC6B4512-2084-47EB-87BD-ABFAE584D2F1}" srcOrd="1" destOrd="0" presId="urn:microsoft.com/office/officeart/2005/8/layout/radial1"/>
    <dgm:cxn modelId="{4294493C-085F-4971-A31D-EE782F1ABE0E}" type="presOf" srcId="{0FAB86B1-4F49-4BE8-AB8C-C33D21A0D06C}" destId="{0D467142-92A3-404D-A730-11C1FF44ED29}" srcOrd="1" destOrd="0" presId="urn:microsoft.com/office/officeart/2005/8/layout/radial1"/>
    <dgm:cxn modelId="{BE142B94-7D14-476A-B291-84E25DDE335A}" srcId="{91DEFBFE-EBDE-430B-BA3C-7C677CC12577}" destId="{6B544B40-4A70-4F01-AE04-E82BE27E830A}" srcOrd="4" destOrd="0" parTransId="{F33B299F-CA58-410D-AC37-B57BE599D37B}" sibTransId="{89368FD0-937C-4FE8-AFE3-64861CBF0DB5}"/>
    <dgm:cxn modelId="{646DDA0D-69B1-4679-B14C-2D9B5AC5F334}" type="presOf" srcId="{3B4EC950-F2C6-4832-A2AE-1E3764A598B0}" destId="{362EC2CE-F3D4-478A-8756-0407804BBE11}" srcOrd="0" destOrd="0" presId="urn:microsoft.com/office/officeart/2005/8/layout/radial1"/>
    <dgm:cxn modelId="{C69D2E2C-F676-4302-AF2E-4D032C7A2A1E}" type="presOf" srcId="{65709C18-C0F4-4B43-9A1E-C040B8870A0B}" destId="{306B3CCF-6295-4160-A65D-2A5A5198A274}" srcOrd="0" destOrd="0" presId="urn:microsoft.com/office/officeart/2005/8/layout/radial1"/>
    <dgm:cxn modelId="{F4970A8E-5818-4DB2-BC39-3379139B4071}" type="presOf" srcId="{CC16443A-AFB3-406D-BE2C-8CBD39BB343C}" destId="{95A80FF8-0EDB-446C-B571-A674D8E6F721}" srcOrd="0" destOrd="0" presId="urn:microsoft.com/office/officeart/2005/8/layout/radial1"/>
    <dgm:cxn modelId="{300C22C4-48D7-4FB5-B0B6-BCE65FC94D1A}" type="presOf" srcId="{E79F8051-1691-421A-AFEF-CC9891704747}" destId="{4178C447-B48C-4086-BA76-CC9382E1CDE7}" srcOrd="0" destOrd="0" presId="urn:microsoft.com/office/officeart/2005/8/layout/radial1"/>
    <dgm:cxn modelId="{B7EC74A0-EB32-4795-98F9-D418ADBFE0BA}" type="presParOf" srcId="{BAD06373-F946-4253-8BA1-255B8556D77F}" destId="{78DB5136-89AC-4BA2-B378-E46C13D575B3}" srcOrd="0" destOrd="0" presId="urn:microsoft.com/office/officeart/2005/8/layout/radial1"/>
    <dgm:cxn modelId="{3C7BDFFD-FC75-4949-A3D9-92A779EABDB2}" type="presParOf" srcId="{BAD06373-F946-4253-8BA1-255B8556D77F}" destId="{0F704650-AD9C-4D4C-9165-4ADCACF64061}" srcOrd="1" destOrd="0" presId="urn:microsoft.com/office/officeart/2005/8/layout/radial1"/>
    <dgm:cxn modelId="{A3F61D32-788D-4339-86A3-EA10FC2E4CA8}" type="presParOf" srcId="{0F704650-AD9C-4D4C-9165-4ADCACF64061}" destId="{0D467142-92A3-404D-A730-11C1FF44ED29}" srcOrd="0" destOrd="0" presId="urn:microsoft.com/office/officeart/2005/8/layout/radial1"/>
    <dgm:cxn modelId="{E650B6A5-8D30-455E-A42A-3030EFAD6470}" type="presParOf" srcId="{BAD06373-F946-4253-8BA1-255B8556D77F}" destId="{1F63BDB8-4A74-4B72-B0EB-5FCE746FC435}" srcOrd="2" destOrd="0" presId="urn:microsoft.com/office/officeart/2005/8/layout/radial1"/>
    <dgm:cxn modelId="{881DE43E-1DFB-44CC-8A0F-02746CA89E56}" type="presParOf" srcId="{BAD06373-F946-4253-8BA1-255B8556D77F}" destId="{95A80FF8-0EDB-446C-B571-A674D8E6F721}" srcOrd="3" destOrd="0" presId="urn:microsoft.com/office/officeart/2005/8/layout/radial1"/>
    <dgm:cxn modelId="{0B7CDDC6-95FC-4CA2-B728-F82C4B56C540}" type="presParOf" srcId="{95A80FF8-0EDB-446C-B571-A674D8E6F721}" destId="{DC6B4512-2084-47EB-87BD-ABFAE584D2F1}" srcOrd="0" destOrd="0" presId="urn:microsoft.com/office/officeart/2005/8/layout/radial1"/>
    <dgm:cxn modelId="{4A1E45A8-EBEC-46B5-8ABB-52937F794634}" type="presParOf" srcId="{BAD06373-F946-4253-8BA1-255B8556D77F}" destId="{4178C447-B48C-4086-BA76-CC9382E1CDE7}" srcOrd="4" destOrd="0" presId="urn:microsoft.com/office/officeart/2005/8/layout/radial1"/>
    <dgm:cxn modelId="{728A8988-BB7D-47F9-87B4-816CFE9F1012}" type="presParOf" srcId="{BAD06373-F946-4253-8BA1-255B8556D77F}" destId="{306B3CCF-6295-4160-A65D-2A5A5198A274}" srcOrd="5" destOrd="0" presId="urn:microsoft.com/office/officeart/2005/8/layout/radial1"/>
    <dgm:cxn modelId="{2270FCCC-D19A-4792-81FC-667260A1EB9F}" type="presParOf" srcId="{306B3CCF-6295-4160-A65D-2A5A5198A274}" destId="{1468E0DE-CEAE-4C7E-BCB5-68BADC7B0512}" srcOrd="0" destOrd="0" presId="urn:microsoft.com/office/officeart/2005/8/layout/radial1"/>
    <dgm:cxn modelId="{F1DEA4C4-7151-4AAD-B2A7-67F15F104D2A}" type="presParOf" srcId="{BAD06373-F946-4253-8BA1-255B8556D77F}" destId="{20B95F5F-680B-4DC6-A299-B1CA14FE24A9}" srcOrd="6" destOrd="0" presId="urn:microsoft.com/office/officeart/2005/8/layout/radial1"/>
    <dgm:cxn modelId="{42850F3A-68C9-4429-9044-488B9001B845}" type="presParOf" srcId="{BAD06373-F946-4253-8BA1-255B8556D77F}" destId="{34CB825E-87AA-4442-B976-D0CB7012055D}" srcOrd="7" destOrd="0" presId="urn:microsoft.com/office/officeart/2005/8/layout/radial1"/>
    <dgm:cxn modelId="{C4518129-76B0-4CAE-AB35-479EE90BA36A}" type="presParOf" srcId="{34CB825E-87AA-4442-B976-D0CB7012055D}" destId="{8FAA4238-B8A3-4E46-B561-08568E7DA400}" srcOrd="0" destOrd="0" presId="urn:microsoft.com/office/officeart/2005/8/layout/radial1"/>
    <dgm:cxn modelId="{7C0D6490-6ABA-4566-94A9-1518CB69680C}" type="presParOf" srcId="{BAD06373-F946-4253-8BA1-255B8556D77F}" destId="{362EC2CE-F3D4-478A-8756-0407804BBE11}" srcOrd="8" destOrd="0" presId="urn:microsoft.com/office/officeart/2005/8/layout/radial1"/>
    <dgm:cxn modelId="{4999A960-4ABB-4843-BC59-EFAE8C8A4D2A}" type="presParOf" srcId="{BAD06373-F946-4253-8BA1-255B8556D77F}" destId="{817D180F-3E8F-451B-BF04-9C03D1BDC0F7}" srcOrd="9" destOrd="0" presId="urn:microsoft.com/office/officeart/2005/8/layout/radial1"/>
    <dgm:cxn modelId="{F3EAABA4-8ED0-48F7-B3EC-61F5ABC489E4}" type="presParOf" srcId="{817D180F-3E8F-451B-BF04-9C03D1BDC0F7}" destId="{5C35976C-756B-4CEA-981D-6DAC903AC4D1}" srcOrd="0" destOrd="0" presId="urn:microsoft.com/office/officeart/2005/8/layout/radial1"/>
    <dgm:cxn modelId="{C851B779-4101-41FB-A9B2-3DE1843A6008}" type="presParOf" srcId="{BAD06373-F946-4253-8BA1-255B8556D77F}" destId="{32F9E21C-4FB5-4624-9617-85561ECB2E6B}" srcOrd="10" destOrd="0" presId="urn:microsoft.com/office/officeart/2005/8/layout/radial1"/>
    <dgm:cxn modelId="{D025251A-D66B-4959-AB5E-14E200FF7FC2}" type="presParOf" srcId="{BAD06373-F946-4253-8BA1-255B8556D77F}" destId="{B484A072-303B-42D4-97B9-BDC950D1D74D}" srcOrd="11" destOrd="0" presId="urn:microsoft.com/office/officeart/2005/8/layout/radial1"/>
    <dgm:cxn modelId="{8AB64882-6D18-4992-805C-E21227366371}" type="presParOf" srcId="{B484A072-303B-42D4-97B9-BDC950D1D74D}" destId="{919F44FC-0A94-4E63-8639-7EE2300D4F95}" srcOrd="0" destOrd="0" presId="urn:microsoft.com/office/officeart/2005/8/layout/radial1"/>
    <dgm:cxn modelId="{C0422F14-0706-4BF2-85FF-5C5DCFCF672A}" type="presParOf" srcId="{BAD06373-F946-4253-8BA1-255B8556D77F}" destId="{A9ED340F-831D-40BC-89EA-F864610BB8DF}" srcOrd="12" destOrd="0" presId="urn:microsoft.com/office/officeart/2005/8/layout/radial1"/>
    <dgm:cxn modelId="{1F796909-E558-4D54-A48D-83C898E5CD8D}" type="presParOf" srcId="{BAD06373-F946-4253-8BA1-255B8556D77F}" destId="{F98F9B61-1C1D-4A94-9694-8F462086FA76}" srcOrd="13" destOrd="0" presId="urn:microsoft.com/office/officeart/2005/8/layout/radial1"/>
    <dgm:cxn modelId="{08FEC4DC-AFAA-4767-937D-41B86D0460A5}" type="presParOf" srcId="{F98F9B61-1C1D-4A94-9694-8F462086FA76}" destId="{2E70E99C-6DB0-4560-AE1E-96B258BEF4DC}" srcOrd="0" destOrd="0" presId="urn:microsoft.com/office/officeart/2005/8/layout/radial1"/>
    <dgm:cxn modelId="{9FAC09DC-A181-4C5B-9A25-C33CCC83D728}" type="presParOf" srcId="{BAD06373-F946-4253-8BA1-255B8556D77F}" destId="{03939761-A59B-4089-B85A-77BDACD3E2A0}" srcOrd="14" destOrd="0" presId="urn:microsoft.com/office/officeart/2005/8/layout/radial1"/>
    <dgm:cxn modelId="{EA54A3B7-A69A-48C8-8A1E-67972FF9B352}" type="presParOf" srcId="{BAD06373-F946-4253-8BA1-255B8556D77F}" destId="{2971E9D8-17C1-4B98-852E-3C7C1205529E}" srcOrd="15" destOrd="0" presId="urn:microsoft.com/office/officeart/2005/8/layout/radial1"/>
    <dgm:cxn modelId="{FFD53D1E-B57C-4A99-96E6-C78420DCB4BA}" type="presParOf" srcId="{2971E9D8-17C1-4B98-852E-3C7C1205529E}" destId="{A629F508-57AD-44AF-BBC3-2A2463DCC7A9}" srcOrd="0" destOrd="0" presId="urn:microsoft.com/office/officeart/2005/8/layout/radial1"/>
    <dgm:cxn modelId="{0ACAAFD4-F5EC-4ECD-8C5E-8D986A665308}" type="presParOf" srcId="{BAD06373-F946-4253-8BA1-255B8556D77F}" destId="{C56A16F8-1145-4E9A-B71A-EE10305336FB}"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B89A3-7776-49C1-A2AB-97AC3663D6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TT"/>
        </a:p>
      </dgm:t>
    </dgm:pt>
    <dgm:pt modelId="{64157C8E-84C5-4AF3-8622-F75D1EA58A89}">
      <dgm:prSet phldrT="[Text]"/>
      <dgm:spPr/>
      <dgm:t>
        <a:bodyPr/>
        <a:lstStyle/>
        <a:p>
          <a:r>
            <a:rPr lang="en-TT" dirty="0" smtClean="0"/>
            <a:t>Building strong, diverse regions</a:t>
          </a:r>
          <a:endParaRPr lang="en-TT" dirty="0"/>
        </a:p>
      </dgm:t>
    </dgm:pt>
    <dgm:pt modelId="{206AB335-38E7-42D5-B2CC-DCE1D4540ACA}" type="parTrans" cxnId="{4219E601-34B8-4836-BEFB-ABCC6F67F03F}">
      <dgm:prSet/>
      <dgm:spPr/>
      <dgm:t>
        <a:bodyPr/>
        <a:lstStyle/>
        <a:p>
          <a:endParaRPr lang="en-TT"/>
        </a:p>
      </dgm:t>
    </dgm:pt>
    <dgm:pt modelId="{BBD41EEA-66F8-45E4-A310-414180DD6550}" type="sibTrans" cxnId="{4219E601-34B8-4836-BEFB-ABCC6F67F03F}">
      <dgm:prSet/>
      <dgm:spPr/>
      <dgm:t>
        <a:bodyPr/>
        <a:lstStyle/>
        <a:p>
          <a:endParaRPr lang="en-TT"/>
        </a:p>
      </dgm:t>
    </dgm:pt>
    <dgm:pt modelId="{02AD9EEA-C086-40AB-90BD-7ADD39ABCBD1}">
      <dgm:prSet phldrT="[Text]"/>
      <dgm:spPr/>
      <dgm:t>
        <a:bodyPr/>
        <a:lstStyle/>
        <a:p>
          <a:r>
            <a:rPr lang="en-TT" dirty="0" smtClean="0"/>
            <a:t>P2 : Building Strong and Resilient Communities</a:t>
          </a:r>
          <a:endParaRPr lang="en-TT" dirty="0"/>
        </a:p>
      </dgm:t>
    </dgm:pt>
    <dgm:pt modelId="{AF5E682D-8EA5-4B19-B0F5-748E5C1E8C69}" type="parTrans" cxnId="{70DA1DED-9A84-4C83-A3D5-55DB8372686A}">
      <dgm:prSet/>
      <dgm:spPr/>
      <dgm:t>
        <a:bodyPr/>
        <a:lstStyle/>
        <a:p>
          <a:endParaRPr lang="en-TT"/>
        </a:p>
      </dgm:t>
    </dgm:pt>
    <dgm:pt modelId="{B4131BD7-B629-47FA-9FBE-C92CF4FEE236}" type="sibTrans" cxnId="{70DA1DED-9A84-4C83-A3D5-55DB8372686A}">
      <dgm:prSet/>
      <dgm:spPr/>
      <dgm:t>
        <a:bodyPr/>
        <a:lstStyle/>
        <a:p>
          <a:endParaRPr lang="en-TT"/>
        </a:p>
      </dgm:t>
    </dgm:pt>
    <dgm:pt modelId="{E07D9831-4A39-4617-B535-35FCD8FE112F}">
      <dgm:prSet phldrT="[Text]"/>
      <dgm:spPr/>
      <dgm:t>
        <a:bodyPr/>
        <a:lstStyle/>
        <a:p>
          <a:r>
            <a:rPr lang="en-TT" dirty="0" smtClean="0"/>
            <a:t>P3: Promoting sustainable urban and rural development</a:t>
          </a:r>
          <a:endParaRPr lang="en-TT" dirty="0"/>
        </a:p>
      </dgm:t>
    </dgm:pt>
    <dgm:pt modelId="{0AB76849-F8CA-42EC-9D07-908610DA47DB}" type="parTrans" cxnId="{FB1E481D-5DFA-4D2B-9B0B-B99B81C736D6}">
      <dgm:prSet/>
      <dgm:spPr/>
      <dgm:t>
        <a:bodyPr/>
        <a:lstStyle/>
        <a:p>
          <a:endParaRPr lang="en-TT"/>
        </a:p>
      </dgm:t>
    </dgm:pt>
    <dgm:pt modelId="{176A5BF5-74BD-423F-A72A-34E6109AA9B0}" type="sibTrans" cxnId="{FB1E481D-5DFA-4D2B-9B0B-B99B81C736D6}">
      <dgm:prSet/>
      <dgm:spPr/>
      <dgm:t>
        <a:bodyPr/>
        <a:lstStyle/>
        <a:p>
          <a:endParaRPr lang="en-TT"/>
        </a:p>
      </dgm:t>
    </dgm:pt>
    <dgm:pt modelId="{A7CD0DAA-737D-442B-97A5-7F8021FD9C76}">
      <dgm:prSet phldrT="[Text]"/>
      <dgm:spPr/>
      <dgm:t>
        <a:bodyPr/>
        <a:lstStyle/>
        <a:p>
          <a:r>
            <a:rPr lang="en-TT" dirty="0" smtClean="0"/>
            <a:t>Building Places for People</a:t>
          </a:r>
          <a:endParaRPr lang="en-TT" dirty="0"/>
        </a:p>
      </dgm:t>
    </dgm:pt>
    <dgm:pt modelId="{D199FA7C-A947-43E4-8070-9C5B790A3FDF}" type="parTrans" cxnId="{8B8B49B9-2BA3-4B79-9AB2-2083F52986F5}">
      <dgm:prSet/>
      <dgm:spPr/>
      <dgm:t>
        <a:bodyPr/>
        <a:lstStyle/>
        <a:p>
          <a:endParaRPr lang="en-TT"/>
        </a:p>
      </dgm:t>
    </dgm:pt>
    <dgm:pt modelId="{8B8BEA2B-5287-4845-880E-CD34F3BA3C7C}" type="sibTrans" cxnId="{8B8B49B9-2BA3-4B79-9AB2-2083F52986F5}">
      <dgm:prSet/>
      <dgm:spPr/>
      <dgm:t>
        <a:bodyPr/>
        <a:lstStyle/>
        <a:p>
          <a:endParaRPr lang="en-TT"/>
        </a:p>
      </dgm:t>
    </dgm:pt>
    <dgm:pt modelId="{2229D819-B379-41C8-B1DF-BFBEC81F61E0}">
      <dgm:prSet phldrT="[Text]"/>
      <dgm:spPr/>
      <dgm:t>
        <a:bodyPr/>
        <a:lstStyle/>
        <a:p>
          <a:r>
            <a:rPr lang="en-TT" dirty="0" smtClean="0"/>
            <a:t>P4: Designing and Creating Places for People</a:t>
          </a:r>
          <a:endParaRPr lang="en-TT" dirty="0"/>
        </a:p>
      </dgm:t>
    </dgm:pt>
    <dgm:pt modelId="{28977966-4B66-4556-9BA8-02A3F71F7FFB}" type="parTrans" cxnId="{1703C9E8-3D44-408C-9AE2-B20879D7CD2A}">
      <dgm:prSet/>
      <dgm:spPr/>
      <dgm:t>
        <a:bodyPr/>
        <a:lstStyle/>
        <a:p>
          <a:endParaRPr lang="en-TT"/>
        </a:p>
      </dgm:t>
    </dgm:pt>
    <dgm:pt modelId="{1BF62829-6573-46F2-80BF-BF63907923ED}" type="sibTrans" cxnId="{1703C9E8-3D44-408C-9AE2-B20879D7CD2A}">
      <dgm:prSet/>
      <dgm:spPr/>
      <dgm:t>
        <a:bodyPr/>
        <a:lstStyle/>
        <a:p>
          <a:endParaRPr lang="en-TT"/>
        </a:p>
      </dgm:t>
    </dgm:pt>
    <dgm:pt modelId="{C13744E9-90E6-47E6-9211-9CD5A521E7AF}">
      <dgm:prSet phldrT="[Text]"/>
      <dgm:spPr/>
      <dgm:t>
        <a:bodyPr/>
        <a:lstStyle/>
        <a:p>
          <a:r>
            <a:rPr lang="en-TT" dirty="0" smtClean="0"/>
            <a:t>P5: Planning for Healthy Communities</a:t>
          </a:r>
          <a:endParaRPr lang="en-TT" dirty="0"/>
        </a:p>
      </dgm:t>
    </dgm:pt>
    <dgm:pt modelId="{D37C01E2-6A6B-4B05-ABB0-CA31A38B8CD9}" type="parTrans" cxnId="{25951E69-2C0C-485E-90E1-7C9D99D04BE9}">
      <dgm:prSet/>
      <dgm:spPr/>
      <dgm:t>
        <a:bodyPr/>
        <a:lstStyle/>
        <a:p>
          <a:endParaRPr lang="en-TT"/>
        </a:p>
      </dgm:t>
    </dgm:pt>
    <dgm:pt modelId="{BF6588AE-3F8B-4E4F-9B49-5BA4174A698A}" type="sibTrans" cxnId="{25951E69-2C0C-485E-90E1-7C9D99D04BE9}">
      <dgm:prSet/>
      <dgm:spPr/>
      <dgm:t>
        <a:bodyPr/>
        <a:lstStyle/>
        <a:p>
          <a:endParaRPr lang="en-TT"/>
        </a:p>
      </dgm:t>
    </dgm:pt>
    <dgm:pt modelId="{0B28552C-FF7B-43D9-A8E7-C85BE0309E9D}">
      <dgm:prSet phldrT="[Text]"/>
      <dgm:spPr/>
      <dgm:t>
        <a:bodyPr/>
        <a:lstStyle/>
        <a:p>
          <a:r>
            <a:rPr lang="en-TT" b="0" dirty="0" smtClean="0">
              <a:solidFill>
                <a:schemeClr val="tx1"/>
              </a:solidFill>
            </a:rPr>
            <a:t>P6:</a:t>
          </a:r>
          <a:r>
            <a:rPr lang="en-TT" b="1" dirty="0" smtClean="0">
              <a:solidFill>
                <a:srgbClr val="0070C0"/>
              </a:solidFill>
            </a:rPr>
            <a:t>  Involving</a:t>
          </a:r>
          <a:r>
            <a:rPr lang="en-TT" dirty="0" smtClean="0"/>
            <a:t> </a:t>
          </a:r>
          <a:r>
            <a:rPr lang="en-TT" b="1" dirty="0" smtClean="0">
              <a:solidFill>
                <a:srgbClr val="0070C0"/>
              </a:solidFill>
            </a:rPr>
            <a:t>People </a:t>
          </a:r>
          <a:r>
            <a:rPr lang="en-TT" dirty="0" smtClean="0"/>
            <a:t>in Planning</a:t>
          </a:r>
          <a:endParaRPr lang="en-TT" dirty="0"/>
        </a:p>
      </dgm:t>
    </dgm:pt>
    <dgm:pt modelId="{5DB45D57-0EB3-4A91-9592-3F0690D57629}" type="parTrans" cxnId="{9D6BDC34-A691-4105-8741-33EA7D9C2760}">
      <dgm:prSet/>
      <dgm:spPr/>
    </dgm:pt>
    <dgm:pt modelId="{7A719CB5-D2DD-4616-A404-73EEAA954700}" type="sibTrans" cxnId="{9D6BDC34-A691-4105-8741-33EA7D9C2760}">
      <dgm:prSet/>
      <dgm:spPr/>
    </dgm:pt>
    <dgm:pt modelId="{E5B82203-0228-4790-B622-023E77D7EE23}" type="pres">
      <dgm:prSet presAssocID="{098B89A3-7776-49C1-A2AB-97AC3663D672}" presName="Name0" presStyleCnt="0">
        <dgm:presLayoutVars>
          <dgm:dir/>
          <dgm:animLvl val="lvl"/>
          <dgm:resizeHandles/>
        </dgm:presLayoutVars>
      </dgm:prSet>
      <dgm:spPr/>
      <dgm:t>
        <a:bodyPr/>
        <a:lstStyle/>
        <a:p>
          <a:endParaRPr lang="en-TT"/>
        </a:p>
      </dgm:t>
    </dgm:pt>
    <dgm:pt modelId="{36A746C8-606E-4940-91C1-B4A59E91DAD1}" type="pres">
      <dgm:prSet presAssocID="{64157C8E-84C5-4AF3-8622-F75D1EA58A89}" presName="linNode" presStyleCnt="0"/>
      <dgm:spPr/>
    </dgm:pt>
    <dgm:pt modelId="{7C557BA7-A09A-4F6B-BDB3-997ECF286733}" type="pres">
      <dgm:prSet presAssocID="{64157C8E-84C5-4AF3-8622-F75D1EA58A89}" presName="parentShp" presStyleLbl="node1" presStyleIdx="0" presStyleCnt="2">
        <dgm:presLayoutVars>
          <dgm:bulletEnabled val="1"/>
        </dgm:presLayoutVars>
      </dgm:prSet>
      <dgm:spPr/>
      <dgm:t>
        <a:bodyPr/>
        <a:lstStyle/>
        <a:p>
          <a:endParaRPr lang="en-TT"/>
        </a:p>
      </dgm:t>
    </dgm:pt>
    <dgm:pt modelId="{F7CF7A90-4150-426D-AC46-DE17E5364E47}" type="pres">
      <dgm:prSet presAssocID="{64157C8E-84C5-4AF3-8622-F75D1EA58A89}" presName="childShp" presStyleLbl="bgAccFollowNode1" presStyleIdx="0" presStyleCnt="2">
        <dgm:presLayoutVars>
          <dgm:bulletEnabled val="1"/>
        </dgm:presLayoutVars>
      </dgm:prSet>
      <dgm:spPr/>
      <dgm:t>
        <a:bodyPr/>
        <a:lstStyle/>
        <a:p>
          <a:endParaRPr lang="en-TT"/>
        </a:p>
      </dgm:t>
    </dgm:pt>
    <dgm:pt modelId="{8797CC78-A4F7-47BC-9C3B-BD111076C533}" type="pres">
      <dgm:prSet presAssocID="{BBD41EEA-66F8-45E4-A310-414180DD6550}" presName="spacing" presStyleCnt="0"/>
      <dgm:spPr/>
    </dgm:pt>
    <dgm:pt modelId="{07A61235-FB1E-41D0-B06E-A5C433794153}" type="pres">
      <dgm:prSet presAssocID="{A7CD0DAA-737D-442B-97A5-7F8021FD9C76}" presName="linNode" presStyleCnt="0"/>
      <dgm:spPr/>
    </dgm:pt>
    <dgm:pt modelId="{563E90E0-4EA9-48D0-9D27-A2ADA99169A4}" type="pres">
      <dgm:prSet presAssocID="{A7CD0DAA-737D-442B-97A5-7F8021FD9C76}" presName="parentShp" presStyleLbl="node1" presStyleIdx="1" presStyleCnt="2">
        <dgm:presLayoutVars>
          <dgm:bulletEnabled val="1"/>
        </dgm:presLayoutVars>
      </dgm:prSet>
      <dgm:spPr/>
      <dgm:t>
        <a:bodyPr/>
        <a:lstStyle/>
        <a:p>
          <a:endParaRPr lang="en-TT"/>
        </a:p>
      </dgm:t>
    </dgm:pt>
    <dgm:pt modelId="{99CD9C61-F75A-47F4-95AD-77CE07B36717}" type="pres">
      <dgm:prSet presAssocID="{A7CD0DAA-737D-442B-97A5-7F8021FD9C76}" presName="childShp" presStyleLbl="bgAccFollowNode1" presStyleIdx="1" presStyleCnt="2">
        <dgm:presLayoutVars>
          <dgm:bulletEnabled val="1"/>
        </dgm:presLayoutVars>
      </dgm:prSet>
      <dgm:spPr/>
      <dgm:t>
        <a:bodyPr/>
        <a:lstStyle/>
        <a:p>
          <a:endParaRPr lang="en-TT"/>
        </a:p>
      </dgm:t>
    </dgm:pt>
  </dgm:ptLst>
  <dgm:cxnLst>
    <dgm:cxn modelId="{25951E69-2C0C-485E-90E1-7C9D99D04BE9}" srcId="{A7CD0DAA-737D-442B-97A5-7F8021FD9C76}" destId="{C13744E9-90E6-47E6-9211-9CD5A521E7AF}" srcOrd="1" destOrd="0" parTransId="{D37C01E2-6A6B-4B05-ABB0-CA31A38B8CD9}" sibTransId="{BF6588AE-3F8B-4E4F-9B49-5BA4174A698A}"/>
    <dgm:cxn modelId="{1703C9E8-3D44-408C-9AE2-B20879D7CD2A}" srcId="{A7CD0DAA-737D-442B-97A5-7F8021FD9C76}" destId="{2229D819-B379-41C8-B1DF-BFBEC81F61E0}" srcOrd="0" destOrd="0" parTransId="{28977966-4B66-4556-9BA8-02A3F71F7FFB}" sibTransId="{1BF62829-6573-46F2-80BF-BF63907923ED}"/>
    <dgm:cxn modelId="{1FE9099C-F01A-43DD-89CD-C14F81878EA5}" type="presOf" srcId="{64157C8E-84C5-4AF3-8622-F75D1EA58A89}" destId="{7C557BA7-A09A-4F6B-BDB3-997ECF286733}" srcOrd="0" destOrd="0" presId="urn:microsoft.com/office/officeart/2005/8/layout/vList6"/>
    <dgm:cxn modelId="{4219E601-34B8-4836-BEFB-ABCC6F67F03F}" srcId="{098B89A3-7776-49C1-A2AB-97AC3663D672}" destId="{64157C8E-84C5-4AF3-8622-F75D1EA58A89}" srcOrd="0" destOrd="0" parTransId="{206AB335-38E7-42D5-B2CC-DCE1D4540ACA}" sibTransId="{BBD41EEA-66F8-45E4-A310-414180DD6550}"/>
    <dgm:cxn modelId="{0037FB53-6F57-4DB7-AD1D-DF3233D4DEF7}" type="presOf" srcId="{098B89A3-7776-49C1-A2AB-97AC3663D672}" destId="{E5B82203-0228-4790-B622-023E77D7EE23}" srcOrd="0" destOrd="0" presId="urn:microsoft.com/office/officeart/2005/8/layout/vList6"/>
    <dgm:cxn modelId="{0832CF4F-7F37-4140-AD3F-9CBE968DA5BE}" type="presOf" srcId="{C13744E9-90E6-47E6-9211-9CD5A521E7AF}" destId="{99CD9C61-F75A-47F4-95AD-77CE07B36717}" srcOrd="0" destOrd="1" presId="urn:microsoft.com/office/officeart/2005/8/layout/vList6"/>
    <dgm:cxn modelId="{5951505B-E9A1-41CD-B1EC-127543D253DF}" type="presOf" srcId="{2229D819-B379-41C8-B1DF-BFBEC81F61E0}" destId="{99CD9C61-F75A-47F4-95AD-77CE07B36717}" srcOrd="0" destOrd="0" presId="urn:microsoft.com/office/officeart/2005/8/layout/vList6"/>
    <dgm:cxn modelId="{FB1E481D-5DFA-4D2B-9B0B-B99B81C736D6}" srcId="{64157C8E-84C5-4AF3-8622-F75D1EA58A89}" destId="{E07D9831-4A39-4617-B535-35FCD8FE112F}" srcOrd="1" destOrd="0" parTransId="{0AB76849-F8CA-42EC-9D07-908610DA47DB}" sibTransId="{176A5BF5-74BD-423F-A72A-34E6109AA9B0}"/>
    <dgm:cxn modelId="{36F269D3-5CA9-4A5F-B844-3420C70E56E9}" type="presOf" srcId="{0B28552C-FF7B-43D9-A8E7-C85BE0309E9D}" destId="{99CD9C61-F75A-47F4-95AD-77CE07B36717}" srcOrd="0" destOrd="2" presId="urn:microsoft.com/office/officeart/2005/8/layout/vList6"/>
    <dgm:cxn modelId="{70DA1DED-9A84-4C83-A3D5-55DB8372686A}" srcId="{64157C8E-84C5-4AF3-8622-F75D1EA58A89}" destId="{02AD9EEA-C086-40AB-90BD-7ADD39ABCBD1}" srcOrd="0" destOrd="0" parTransId="{AF5E682D-8EA5-4B19-B0F5-748E5C1E8C69}" sibTransId="{B4131BD7-B629-47FA-9FBE-C92CF4FEE236}"/>
    <dgm:cxn modelId="{4FF896B9-7F69-4DEF-9FA9-51F2E9573799}" type="presOf" srcId="{02AD9EEA-C086-40AB-90BD-7ADD39ABCBD1}" destId="{F7CF7A90-4150-426D-AC46-DE17E5364E47}" srcOrd="0" destOrd="0" presId="urn:microsoft.com/office/officeart/2005/8/layout/vList6"/>
    <dgm:cxn modelId="{9D6BDC34-A691-4105-8741-33EA7D9C2760}" srcId="{A7CD0DAA-737D-442B-97A5-7F8021FD9C76}" destId="{0B28552C-FF7B-43D9-A8E7-C85BE0309E9D}" srcOrd="2" destOrd="0" parTransId="{5DB45D57-0EB3-4A91-9592-3F0690D57629}" sibTransId="{7A719CB5-D2DD-4616-A404-73EEAA954700}"/>
    <dgm:cxn modelId="{634052B2-0E2D-4AB6-9239-FF6376AC26F8}" type="presOf" srcId="{E07D9831-4A39-4617-B535-35FCD8FE112F}" destId="{F7CF7A90-4150-426D-AC46-DE17E5364E47}" srcOrd="0" destOrd="1" presId="urn:microsoft.com/office/officeart/2005/8/layout/vList6"/>
    <dgm:cxn modelId="{A2AD15AB-A824-4F8C-89BE-7E87FFE2D3FA}" type="presOf" srcId="{A7CD0DAA-737D-442B-97A5-7F8021FD9C76}" destId="{563E90E0-4EA9-48D0-9D27-A2ADA99169A4}" srcOrd="0" destOrd="0" presId="urn:microsoft.com/office/officeart/2005/8/layout/vList6"/>
    <dgm:cxn modelId="{8B8B49B9-2BA3-4B79-9AB2-2083F52986F5}" srcId="{098B89A3-7776-49C1-A2AB-97AC3663D672}" destId="{A7CD0DAA-737D-442B-97A5-7F8021FD9C76}" srcOrd="1" destOrd="0" parTransId="{D199FA7C-A947-43E4-8070-9C5B790A3FDF}" sibTransId="{8B8BEA2B-5287-4845-880E-CD34F3BA3C7C}"/>
    <dgm:cxn modelId="{479BE382-1899-473C-8AD2-4E7F62975F3B}" type="presParOf" srcId="{E5B82203-0228-4790-B622-023E77D7EE23}" destId="{36A746C8-606E-4940-91C1-B4A59E91DAD1}" srcOrd="0" destOrd="0" presId="urn:microsoft.com/office/officeart/2005/8/layout/vList6"/>
    <dgm:cxn modelId="{AF1AFCE4-8D0B-4F61-8E60-ECB3C3E89815}" type="presParOf" srcId="{36A746C8-606E-4940-91C1-B4A59E91DAD1}" destId="{7C557BA7-A09A-4F6B-BDB3-997ECF286733}" srcOrd="0" destOrd="0" presId="urn:microsoft.com/office/officeart/2005/8/layout/vList6"/>
    <dgm:cxn modelId="{B541F25E-D511-4BC6-9A59-76EFF51FAB1C}" type="presParOf" srcId="{36A746C8-606E-4940-91C1-B4A59E91DAD1}" destId="{F7CF7A90-4150-426D-AC46-DE17E5364E47}" srcOrd="1" destOrd="0" presId="urn:microsoft.com/office/officeart/2005/8/layout/vList6"/>
    <dgm:cxn modelId="{C55A1439-FDF6-459B-B3AD-F893648346B4}" type="presParOf" srcId="{E5B82203-0228-4790-B622-023E77D7EE23}" destId="{8797CC78-A4F7-47BC-9C3B-BD111076C533}" srcOrd="1" destOrd="0" presId="urn:microsoft.com/office/officeart/2005/8/layout/vList6"/>
    <dgm:cxn modelId="{EFAE4491-ADEE-4E37-A5E1-8BFA406B99E6}" type="presParOf" srcId="{E5B82203-0228-4790-B622-023E77D7EE23}" destId="{07A61235-FB1E-41D0-B06E-A5C433794153}" srcOrd="2" destOrd="0" presId="urn:microsoft.com/office/officeart/2005/8/layout/vList6"/>
    <dgm:cxn modelId="{BFF1B236-9408-40EB-9453-2A7F9748C044}" type="presParOf" srcId="{07A61235-FB1E-41D0-B06E-A5C433794153}" destId="{563E90E0-4EA9-48D0-9D27-A2ADA99169A4}" srcOrd="0" destOrd="0" presId="urn:microsoft.com/office/officeart/2005/8/layout/vList6"/>
    <dgm:cxn modelId="{1E79E2D7-9141-4F58-A3B4-C827314F1D80}" type="presParOf" srcId="{07A61235-FB1E-41D0-B06E-A5C433794153}" destId="{99CD9C61-F75A-47F4-95AD-77CE07B3671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1F1EF-C92B-4757-9DE7-F0F1DC99F420}" type="doc">
      <dgm:prSet loTypeId="urn:microsoft.com/office/officeart/2005/8/layout/vList6" loCatId="list" qsTypeId="urn:microsoft.com/office/officeart/2005/8/quickstyle/simple1" qsCatId="simple" csTypeId="urn:microsoft.com/office/officeart/2005/8/colors/colorful1#3" csCatId="colorful" phldr="1"/>
      <dgm:spPr/>
      <dgm:t>
        <a:bodyPr/>
        <a:lstStyle/>
        <a:p>
          <a:endParaRPr lang="en-TT"/>
        </a:p>
      </dgm:t>
    </dgm:pt>
    <dgm:pt modelId="{949E47EA-03D7-458B-9DB8-F598E6B276A7}">
      <dgm:prSet phldrT="[Text]"/>
      <dgm:spPr/>
      <dgm:t>
        <a:bodyPr/>
        <a:lstStyle/>
        <a:p>
          <a:r>
            <a:rPr lang="en-TT" dirty="0" smtClean="0"/>
            <a:t>Delivering the Homes we need</a:t>
          </a:r>
          <a:endParaRPr lang="en-TT" dirty="0"/>
        </a:p>
      </dgm:t>
    </dgm:pt>
    <dgm:pt modelId="{4595F934-3F75-4059-A2ED-7FE580D82FDC}" type="parTrans" cxnId="{AC8F9E81-FCE7-4161-AEA5-B6F031B74304}">
      <dgm:prSet/>
      <dgm:spPr/>
      <dgm:t>
        <a:bodyPr/>
        <a:lstStyle/>
        <a:p>
          <a:endParaRPr lang="en-TT"/>
        </a:p>
      </dgm:t>
    </dgm:pt>
    <dgm:pt modelId="{FD9B26EE-7786-4114-90EA-CD517B32733C}" type="sibTrans" cxnId="{AC8F9E81-FCE7-4161-AEA5-B6F031B74304}">
      <dgm:prSet/>
      <dgm:spPr/>
      <dgm:t>
        <a:bodyPr/>
        <a:lstStyle/>
        <a:p>
          <a:endParaRPr lang="en-TT"/>
        </a:p>
      </dgm:t>
    </dgm:pt>
    <dgm:pt modelId="{6C3F759D-6977-40E3-8524-F40EBFD9AC99}">
      <dgm:prSet phldrT="[Text]"/>
      <dgm:spPr/>
      <dgm:t>
        <a:bodyPr/>
        <a:lstStyle/>
        <a:p>
          <a:r>
            <a:rPr lang="en-TT" dirty="0" smtClean="0"/>
            <a:t>P7: Meeting housing needs</a:t>
          </a:r>
          <a:endParaRPr lang="en-TT" dirty="0"/>
        </a:p>
      </dgm:t>
    </dgm:pt>
    <dgm:pt modelId="{41F0A8AD-3D76-4074-A887-B28E4A7634A6}" type="parTrans" cxnId="{43D74BC2-F58D-446C-803B-F257896C949D}">
      <dgm:prSet/>
      <dgm:spPr/>
      <dgm:t>
        <a:bodyPr/>
        <a:lstStyle/>
        <a:p>
          <a:endParaRPr lang="en-TT"/>
        </a:p>
      </dgm:t>
    </dgm:pt>
    <dgm:pt modelId="{B2E9698C-6918-4B0B-B0D8-F44FE23E6490}" type="sibTrans" cxnId="{43D74BC2-F58D-446C-803B-F257896C949D}">
      <dgm:prSet/>
      <dgm:spPr/>
      <dgm:t>
        <a:bodyPr/>
        <a:lstStyle/>
        <a:p>
          <a:endParaRPr lang="en-TT"/>
        </a:p>
      </dgm:t>
    </dgm:pt>
    <dgm:pt modelId="{C675768E-3B21-4F27-96E9-C29135183DBB}">
      <dgm:prSet phldrT="[Text]"/>
      <dgm:spPr/>
      <dgm:t>
        <a:bodyPr/>
        <a:lstStyle/>
        <a:p>
          <a:r>
            <a:rPr lang="en-TT" dirty="0" smtClean="0"/>
            <a:t>P8:Planning to improve conditions for squatters</a:t>
          </a:r>
          <a:endParaRPr lang="en-TT" dirty="0"/>
        </a:p>
      </dgm:t>
    </dgm:pt>
    <dgm:pt modelId="{8C23B519-A69C-46F8-813D-7DA25CB37C31}" type="parTrans" cxnId="{FBAB9346-2FEC-4EAC-96C5-210238B673DE}">
      <dgm:prSet/>
      <dgm:spPr/>
      <dgm:t>
        <a:bodyPr/>
        <a:lstStyle/>
        <a:p>
          <a:endParaRPr lang="en-TT"/>
        </a:p>
      </dgm:t>
    </dgm:pt>
    <dgm:pt modelId="{B3EF9E87-2680-438C-87FB-4F5465F69491}" type="sibTrans" cxnId="{FBAB9346-2FEC-4EAC-96C5-210238B673DE}">
      <dgm:prSet/>
      <dgm:spPr/>
      <dgm:t>
        <a:bodyPr/>
        <a:lstStyle/>
        <a:p>
          <a:endParaRPr lang="en-TT"/>
        </a:p>
      </dgm:t>
    </dgm:pt>
    <dgm:pt modelId="{E44D0BE6-1C8F-4E81-90F4-3A39D7C12C49}">
      <dgm:prSet phldrT="[Text]"/>
      <dgm:spPr/>
      <dgm:t>
        <a:bodyPr/>
        <a:lstStyle/>
        <a:p>
          <a:r>
            <a:rPr lang="en-TT" dirty="0" smtClean="0"/>
            <a:t>Valuing our Cultural Heritage</a:t>
          </a:r>
          <a:endParaRPr lang="en-TT" dirty="0"/>
        </a:p>
      </dgm:t>
    </dgm:pt>
    <dgm:pt modelId="{4417D495-C962-4A61-8737-1C009E97C40A}" type="parTrans" cxnId="{518798A2-AA2B-4CC2-B853-401EA98DC764}">
      <dgm:prSet/>
      <dgm:spPr/>
      <dgm:t>
        <a:bodyPr/>
        <a:lstStyle/>
        <a:p>
          <a:endParaRPr lang="en-TT"/>
        </a:p>
      </dgm:t>
    </dgm:pt>
    <dgm:pt modelId="{F49A27AA-CBEE-4365-B910-76BD9B5468E5}" type="sibTrans" cxnId="{518798A2-AA2B-4CC2-B853-401EA98DC764}">
      <dgm:prSet/>
      <dgm:spPr/>
      <dgm:t>
        <a:bodyPr/>
        <a:lstStyle/>
        <a:p>
          <a:endParaRPr lang="en-TT"/>
        </a:p>
      </dgm:t>
    </dgm:pt>
    <dgm:pt modelId="{39EF8CC3-0AD4-499C-B87E-344756BEA654}">
      <dgm:prSet phldrT="[Text]"/>
      <dgm:spPr/>
      <dgm:t>
        <a:bodyPr/>
        <a:lstStyle/>
        <a:p>
          <a:r>
            <a:rPr lang="en-TT" dirty="0" smtClean="0"/>
            <a:t>P9:Priorities for Culture, Sport and Recreation</a:t>
          </a:r>
          <a:endParaRPr lang="en-TT" dirty="0"/>
        </a:p>
      </dgm:t>
    </dgm:pt>
    <dgm:pt modelId="{26D0A0FE-0360-46D7-BEB4-185F9FC54C98}" type="parTrans" cxnId="{54485CBF-0D87-470A-BD22-F0354D731B17}">
      <dgm:prSet/>
      <dgm:spPr/>
      <dgm:t>
        <a:bodyPr/>
        <a:lstStyle/>
        <a:p>
          <a:endParaRPr lang="en-TT"/>
        </a:p>
      </dgm:t>
    </dgm:pt>
    <dgm:pt modelId="{34276C93-B02C-4697-927E-557F4446E3BD}" type="sibTrans" cxnId="{54485CBF-0D87-470A-BD22-F0354D731B17}">
      <dgm:prSet/>
      <dgm:spPr/>
      <dgm:t>
        <a:bodyPr/>
        <a:lstStyle/>
        <a:p>
          <a:endParaRPr lang="en-TT"/>
        </a:p>
      </dgm:t>
    </dgm:pt>
    <dgm:pt modelId="{A9D990AD-E345-4E0D-9EF3-B1D46F0CE455}">
      <dgm:prSet phldrT="[Text]"/>
      <dgm:spPr/>
      <dgm:t>
        <a:bodyPr/>
        <a:lstStyle/>
        <a:p>
          <a:r>
            <a:rPr lang="en-TT" dirty="0" smtClean="0"/>
            <a:t>P10: Planning positively for the Historic environment</a:t>
          </a:r>
          <a:endParaRPr lang="en-TT" dirty="0"/>
        </a:p>
      </dgm:t>
    </dgm:pt>
    <dgm:pt modelId="{0660CF77-0CEA-48A3-BE4E-3207CBD0E64A}" type="parTrans" cxnId="{E6782929-8550-4E4B-A7F5-89F3F06328FA}">
      <dgm:prSet/>
      <dgm:spPr/>
      <dgm:t>
        <a:bodyPr/>
        <a:lstStyle/>
        <a:p>
          <a:endParaRPr lang="en-TT"/>
        </a:p>
      </dgm:t>
    </dgm:pt>
    <dgm:pt modelId="{E452B9F4-68A2-4AFF-9E46-92FE493833EC}" type="sibTrans" cxnId="{E6782929-8550-4E4B-A7F5-89F3F06328FA}">
      <dgm:prSet/>
      <dgm:spPr/>
      <dgm:t>
        <a:bodyPr/>
        <a:lstStyle/>
        <a:p>
          <a:endParaRPr lang="en-TT"/>
        </a:p>
      </dgm:t>
    </dgm:pt>
    <dgm:pt modelId="{21B201A6-51D6-477C-960E-92D4E152E123}" type="pres">
      <dgm:prSet presAssocID="{4441F1EF-C92B-4757-9DE7-F0F1DC99F420}" presName="Name0" presStyleCnt="0">
        <dgm:presLayoutVars>
          <dgm:dir/>
          <dgm:animLvl val="lvl"/>
          <dgm:resizeHandles/>
        </dgm:presLayoutVars>
      </dgm:prSet>
      <dgm:spPr/>
      <dgm:t>
        <a:bodyPr/>
        <a:lstStyle/>
        <a:p>
          <a:endParaRPr lang="en-TT"/>
        </a:p>
      </dgm:t>
    </dgm:pt>
    <dgm:pt modelId="{D8C1208F-48DF-4966-9509-5BB53987FC8E}" type="pres">
      <dgm:prSet presAssocID="{949E47EA-03D7-458B-9DB8-F598E6B276A7}" presName="linNode" presStyleCnt="0"/>
      <dgm:spPr/>
    </dgm:pt>
    <dgm:pt modelId="{6E138CF1-20D2-4A2B-BC11-EC21942E3AB0}" type="pres">
      <dgm:prSet presAssocID="{949E47EA-03D7-458B-9DB8-F598E6B276A7}" presName="parentShp" presStyleLbl="node1" presStyleIdx="0" presStyleCnt="2">
        <dgm:presLayoutVars>
          <dgm:bulletEnabled val="1"/>
        </dgm:presLayoutVars>
      </dgm:prSet>
      <dgm:spPr/>
      <dgm:t>
        <a:bodyPr/>
        <a:lstStyle/>
        <a:p>
          <a:endParaRPr lang="en-TT"/>
        </a:p>
      </dgm:t>
    </dgm:pt>
    <dgm:pt modelId="{5509863C-6870-4E4C-85DA-949DEB0344C8}" type="pres">
      <dgm:prSet presAssocID="{949E47EA-03D7-458B-9DB8-F598E6B276A7}" presName="childShp" presStyleLbl="bgAccFollowNode1" presStyleIdx="0" presStyleCnt="2">
        <dgm:presLayoutVars>
          <dgm:bulletEnabled val="1"/>
        </dgm:presLayoutVars>
      </dgm:prSet>
      <dgm:spPr/>
      <dgm:t>
        <a:bodyPr/>
        <a:lstStyle/>
        <a:p>
          <a:endParaRPr lang="en-TT"/>
        </a:p>
      </dgm:t>
    </dgm:pt>
    <dgm:pt modelId="{E768C38D-03D1-4850-866D-4217C41B3E01}" type="pres">
      <dgm:prSet presAssocID="{FD9B26EE-7786-4114-90EA-CD517B32733C}" presName="spacing" presStyleCnt="0"/>
      <dgm:spPr/>
    </dgm:pt>
    <dgm:pt modelId="{15459198-B74B-4915-B102-1E8C07DFCE75}" type="pres">
      <dgm:prSet presAssocID="{E44D0BE6-1C8F-4E81-90F4-3A39D7C12C49}" presName="linNode" presStyleCnt="0"/>
      <dgm:spPr/>
    </dgm:pt>
    <dgm:pt modelId="{51C31B1E-4AFE-430C-B79D-67CE43F06D98}" type="pres">
      <dgm:prSet presAssocID="{E44D0BE6-1C8F-4E81-90F4-3A39D7C12C49}" presName="parentShp" presStyleLbl="node1" presStyleIdx="1" presStyleCnt="2">
        <dgm:presLayoutVars>
          <dgm:bulletEnabled val="1"/>
        </dgm:presLayoutVars>
      </dgm:prSet>
      <dgm:spPr/>
      <dgm:t>
        <a:bodyPr/>
        <a:lstStyle/>
        <a:p>
          <a:endParaRPr lang="en-TT"/>
        </a:p>
      </dgm:t>
    </dgm:pt>
    <dgm:pt modelId="{029D9F5A-71C9-46C6-A4E5-E948AF5605AE}" type="pres">
      <dgm:prSet presAssocID="{E44D0BE6-1C8F-4E81-90F4-3A39D7C12C49}" presName="childShp" presStyleLbl="bgAccFollowNode1" presStyleIdx="1" presStyleCnt="2">
        <dgm:presLayoutVars>
          <dgm:bulletEnabled val="1"/>
        </dgm:presLayoutVars>
      </dgm:prSet>
      <dgm:spPr/>
      <dgm:t>
        <a:bodyPr/>
        <a:lstStyle/>
        <a:p>
          <a:endParaRPr lang="en-TT"/>
        </a:p>
      </dgm:t>
    </dgm:pt>
  </dgm:ptLst>
  <dgm:cxnLst>
    <dgm:cxn modelId="{FBAB9346-2FEC-4EAC-96C5-210238B673DE}" srcId="{949E47EA-03D7-458B-9DB8-F598E6B276A7}" destId="{C675768E-3B21-4F27-96E9-C29135183DBB}" srcOrd="1" destOrd="0" parTransId="{8C23B519-A69C-46F8-813D-7DA25CB37C31}" sibTransId="{B3EF9E87-2680-438C-87FB-4F5465F69491}"/>
    <dgm:cxn modelId="{578F1D92-ECCC-4758-95E0-C352F1F6D893}" type="presOf" srcId="{39EF8CC3-0AD4-499C-B87E-344756BEA654}" destId="{029D9F5A-71C9-46C6-A4E5-E948AF5605AE}" srcOrd="0" destOrd="0" presId="urn:microsoft.com/office/officeart/2005/8/layout/vList6"/>
    <dgm:cxn modelId="{518798A2-AA2B-4CC2-B853-401EA98DC764}" srcId="{4441F1EF-C92B-4757-9DE7-F0F1DC99F420}" destId="{E44D0BE6-1C8F-4E81-90F4-3A39D7C12C49}" srcOrd="1" destOrd="0" parTransId="{4417D495-C962-4A61-8737-1C009E97C40A}" sibTransId="{F49A27AA-CBEE-4365-B910-76BD9B5468E5}"/>
    <dgm:cxn modelId="{54485CBF-0D87-470A-BD22-F0354D731B17}" srcId="{E44D0BE6-1C8F-4E81-90F4-3A39D7C12C49}" destId="{39EF8CC3-0AD4-499C-B87E-344756BEA654}" srcOrd="0" destOrd="0" parTransId="{26D0A0FE-0360-46D7-BEB4-185F9FC54C98}" sibTransId="{34276C93-B02C-4697-927E-557F4446E3BD}"/>
    <dgm:cxn modelId="{E6782929-8550-4E4B-A7F5-89F3F06328FA}" srcId="{E44D0BE6-1C8F-4E81-90F4-3A39D7C12C49}" destId="{A9D990AD-E345-4E0D-9EF3-B1D46F0CE455}" srcOrd="1" destOrd="0" parTransId="{0660CF77-0CEA-48A3-BE4E-3207CBD0E64A}" sibTransId="{E452B9F4-68A2-4AFF-9E46-92FE493833EC}"/>
    <dgm:cxn modelId="{664F3921-4037-4094-8039-1A0F1B6FD715}" type="presOf" srcId="{4441F1EF-C92B-4757-9DE7-F0F1DC99F420}" destId="{21B201A6-51D6-477C-960E-92D4E152E123}" srcOrd="0" destOrd="0" presId="urn:microsoft.com/office/officeart/2005/8/layout/vList6"/>
    <dgm:cxn modelId="{43D74BC2-F58D-446C-803B-F257896C949D}" srcId="{949E47EA-03D7-458B-9DB8-F598E6B276A7}" destId="{6C3F759D-6977-40E3-8524-F40EBFD9AC99}" srcOrd="0" destOrd="0" parTransId="{41F0A8AD-3D76-4074-A887-B28E4A7634A6}" sibTransId="{B2E9698C-6918-4B0B-B0D8-F44FE23E6490}"/>
    <dgm:cxn modelId="{B93D2FC4-A463-403D-B333-E100283FCBC7}" type="presOf" srcId="{949E47EA-03D7-458B-9DB8-F598E6B276A7}" destId="{6E138CF1-20D2-4A2B-BC11-EC21942E3AB0}" srcOrd="0" destOrd="0" presId="urn:microsoft.com/office/officeart/2005/8/layout/vList6"/>
    <dgm:cxn modelId="{DE9D1DA2-8BAD-4794-AEB1-975641E43030}" type="presOf" srcId="{E44D0BE6-1C8F-4E81-90F4-3A39D7C12C49}" destId="{51C31B1E-4AFE-430C-B79D-67CE43F06D98}" srcOrd="0" destOrd="0" presId="urn:microsoft.com/office/officeart/2005/8/layout/vList6"/>
    <dgm:cxn modelId="{91AA13A3-CE6A-46FA-A00A-0CD0977DC959}" type="presOf" srcId="{A9D990AD-E345-4E0D-9EF3-B1D46F0CE455}" destId="{029D9F5A-71C9-46C6-A4E5-E948AF5605AE}" srcOrd="0" destOrd="1" presId="urn:microsoft.com/office/officeart/2005/8/layout/vList6"/>
    <dgm:cxn modelId="{53139D50-E276-484F-A861-12EE2BC02220}" type="presOf" srcId="{6C3F759D-6977-40E3-8524-F40EBFD9AC99}" destId="{5509863C-6870-4E4C-85DA-949DEB0344C8}" srcOrd="0" destOrd="0" presId="urn:microsoft.com/office/officeart/2005/8/layout/vList6"/>
    <dgm:cxn modelId="{A6394B81-A161-47D3-AE2F-250D9300FD0F}" type="presOf" srcId="{C675768E-3B21-4F27-96E9-C29135183DBB}" destId="{5509863C-6870-4E4C-85DA-949DEB0344C8}" srcOrd="0" destOrd="1" presId="urn:microsoft.com/office/officeart/2005/8/layout/vList6"/>
    <dgm:cxn modelId="{AC8F9E81-FCE7-4161-AEA5-B6F031B74304}" srcId="{4441F1EF-C92B-4757-9DE7-F0F1DC99F420}" destId="{949E47EA-03D7-458B-9DB8-F598E6B276A7}" srcOrd="0" destOrd="0" parTransId="{4595F934-3F75-4059-A2ED-7FE580D82FDC}" sibTransId="{FD9B26EE-7786-4114-90EA-CD517B32733C}"/>
    <dgm:cxn modelId="{F3ADEE58-0E76-4BA2-8E4A-37D365755622}" type="presParOf" srcId="{21B201A6-51D6-477C-960E-92D4E152E123}" destId="{D8C1208F-48DF-4966-9509-5BB53987FC8E}" srcOrd="0" destOrd="0" presId="urn:microsoft.com/office/officeart/2005/8/layout/vList6"/>
    <dgm:cxn modelId="{33541784-CAB0-4460-86B7-AB8DF67CDE09}" type="presParOf" srcId="{D8C1208F-48DF-4966-9509-5BB53987FC8E}" destId="{6E138CF1-20D2-4A2B-BC11-EC21942E3AB0}" srcOrd="0" destOrd="0" presId="urn:microsoft.com/office/officeart/2005/8/layout/vList6"/>
    <dgm:cxn modelId="{B29101AE-2F82-4687-9E04-CE96B3D501B7}" type="presParOf" srcId="{D8C1208F-48DF-4966-9509-5BB53987FC8E}" destId="{5509863C-6870-4E4C-85DA-949DEB0344C8}" srcOrd="1" destOrd="0" presId="urn:microsoft.com/office/officeart/2005/8/layout/vList6"/>
    <dgm:cxn modelId="{7C0A3A06-FD97-48BD-A5DE-C6BA74B98520}" type="presParOf" srcId="{21B201A6-51D6-477C-960E-92D4E152E123}" destId="{E768C38D-03D1-4850-866D-4217C41B3E01}" srcOrd="1" destOrd="0" presId="urn:microsoft.com/office/officeart/2005/8/layout/vList6"/>
    <dgm:cxn modelId="{E23913E0-CFC1-41A0-93E0-C50587A8BF6F}" type="presParOf" srcId="{21B201A6-51D6-477C-960E-92D4E152E123}" destId="{15459198-B74B-4915-B102-1E8C07DFCE75}" srcOrd="2" destOrd="0" presId="urn:microsoft.com/office/officeart/2005/8/layout/vList6"/>
    <dgm:cxn modelId="{5969F556-ECF6-48A9-8ACB-B1919A827637}" type="presParOf" srcId="{15459198-B74B-4915-B102-1E8C07DFCE75}" destId="{51C31B1E-4AFE-430C-B79D-67CE43F06D98}" srcOrd="0" destOrd="0" presId="urn:microsoft.com/office/officeart/2005/8/layout/vList6"/>
    <dgm:cxn modelId="{059CEC0C-6476-438A-9019-77C0EBF83952}" type="presParOf" srcId="{15459198-B74B-4915-B102-1E8C07DFCE75}" destId="{029D9F5A-71C9-46C6-A4E5-E948AF5605A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478287-A79A-441A-BCD5-6CEB6317B269}"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TT"/>
        </a:p>
      </dgm:t>
    </dgm:pt>
    <dgm:pt modelId="{46ABB317-2532-4A80-A094-898A4A595DB0}">
      <dgm:prSet phldrT="[Text]"/>
      <dgm:spPr/>
      <dgm:t>
        <a:bodyPr/>
        <a:lstStyle/>
        <a:p>
          <a:r>
            <a:rPr lang="en-TT" dirty="0" smtClean="0"/>
            <a:t>Building a competitive, innovation-driven economy</a:t>
          </a:r>
          <a:endParaRPr lang="en-TT" dirty="0"/>
        </a:p>
      </dgm:t>
    </dgm:pt>
    <dgm:pt modelId="{8D55BBAD-AA4A-47A2-B0DE-5D2414FD66C6}" type="parTrans" cxnId="{1CAF588B-E328-4F18-9829-67EC7C7584A8}">
      <dgm:prSet/>
      <dgm:spPr/>
      <dgm:t>
        <a:bodyPr/>
        <a:lstStyle/>
        <a:p>
          <a:endParaRPr lang="en-TT"/>
        </a:p>
      </dgm:t>
    </dgm:pt>
    <dgm:pt modelId="{6A4B1C48-0D40-4087-8A80-5DE3805E87D9}" type="sibTrans" cxnId="{1CAF588B-E328-4F18-9829-67EC7C7584A8}">
      <dgm:prSet/>
      <dgm:spPr/>
      <dgm:t>
        <a:bodyPr/>
        <a:lstStyle/>
        <a:p>
          <a:endParaRPr lang="en-TT"/>
        </a:p>
      </dgm:t>
    </dgm:pt>
    <dgm:pt modelId="{6FE24775-3C4D-4FEB-9723-27D4044BEDD6}">
      <dgm:prSet phldrT="[Text]"/>
      <dgm:spPr/>
      <dgm:t>
        <a:bodyPr/>
        <a:lstStyle/>
        <a:p>
          <a:r>
            <a:rPr lang="en-TT" dirty="0" smtClean="0"/>
            <a:t>P11A: Leaving No one Behind</a:t>
          </a:r>
          <a:endParaRPr lang="en-TT" dirty="0"/>
        </a:p>
      </dgm:t>
    </dgm:pt>
    <dgm:pt modelId="{63F15652-4B16-421D-8789-49C67E6D26D1}" type="parTrans" cxnId="{6BD3258C-9F26-46B1-8F2C-281268E1C24D}">
      <dgm:prSet/>
      <dgm:spPr/>
      <dgm:t>
        <a:bodyPr/>
        <a:lstStyle/>
        <a:p>
          <a:endParaRPr lang="en-TT"/>
        </a:p>
      </dgm:t>
    </dgm:pt>
    <dgm:pt modelId="{48C0B216-4F86-4F77-9AD3-83D7BFDE8C87}" type="sibTrans" cxnId="{6BD3258C-9F26-46B1-8F2C-281268E1C24D}">
      <dgm:prSet/>
      <dgm:spPr/>
      <dgm:t>
        <a:bodyPr/>
        <a:lstStyle/>
        <a:p>
          <a:endParaRPr lang="en-TT"/>
        </a:p>
      </dgm:t>
    </dgm:pt>
    <dgm:pt modelId="{51836454-45F3-44E5-9152-A9C19A588447}">
      <dgm:prSet phldrT="[Text]"/>
      <dgm:spPr/>
      <dgm:t>
        <a:bodyPr/>
        <a:lstStyle/>
        <a:p>
          <a:r>
            <a:rPr lang="en-TT" dirty="0" smtClean="0"/>
            <a:t>Policy 11B: Area-based economic priorities</a:t>
          </a:r>
          <a:endParaRPr lang="en-TT" dirty="0"/>
        </a:p>
      </dgm:t>
    </dgm:pt>
    <dgm:pt modelId="{92251896-0A13-4E44-96FC-443843326555}" type="parTrans" cxnId="{83A27D25-BE5B-4455-98AE-0B3CF55EA8DA}">
      <dgm:prSet/>
      <dgm:spPr/>
      <dgm:t>
        <a:bodyPr/>
        <a:lstStyle/>
        <a:p>
          <a:endParaRPr lang="en-TT"/>
        </a:p>
      </dgm:t>
    </dgm:pt>
    <dgm:pt modelId="{7D79F8E4-53FC-43F9-9228-C41FA6C1A98B}" type="sibTrans" cxnId="{83A27D25-BE5B-4455-98AE-0B3CF55EA8DA}">
      <dgm:prSet/>
      <dgm:spPr/>
      <dgm:t>
        <a:bodyPr/>
        <a:lstStyle/>
        <a:p>
          <a:endParaRPr lang="en-TT"/>
        </a:p>
      </dgm:t>
    </dgm:pt>
    <dgm:pt modelId="{042DEEB0-EA04-4119-9114-ECB9E4394976}">
      <dgm:prSet phldrT="[Text]"/>
      <dgm:spPr/>
      <dgm:t>
        <a:bodyPr/>
        <a:lstStyle/>
        <a:p>
          <a:r>
            <a:rPr lang="en-TT" dirty="0" smtClean="0"/>
            <a:t>Achieving Food Security</a:t>
          </a:r>
          <a:endParaRPr lang="en-TT" dirty="0"/>
        </a:p>
      </dgm:t>
    </dgm:pt>
    <dgm:pt modelId="{7E88FC1B-BF16-4068-9DAC-C22496048299}" type="parTrans" cxnId="{A41D00D2-6317-4E69-8E45-3F3967B8FD83}">
      <dgm:prSet/>
      <dgm:spPr/>
      <dgm:t>
        <a:bodyPr/>
        <a:lstStyle/>
        <a:p>
          <a:endParaRPr lang="en-TT"/>
        </a:p>
      </dgm:t>
    </dgm:pt>
    <dgm:pt modelId="{F2E201D2-649F-43FC-9F74-426D6C99D302}" type="sibTrans" cxnId="{A41D00D2-6317-4E69-8E45-3F3967B8FD83}">
      <dgm:prSet/>
      <dgm:spPr/>
      <dgm:t>
        <a:bodyPr/>
        <a:lstStyle/>
        <a:p>
          <a:endParaRPr lang="en-TT"/>
        </a:p>
      </dgm:t>
    </dgm:pt>
    <dgm:pt modelId="{E2A474BC-4809-433E-BB46-C22BB00FF00C}">
      <dgm:prSet phldrT="[Text]"/>
      <dgm:spPr/>
      <dgm:t>
        <a:bodyPr/>
        <a:lstStyle/>
        <a:p>
          <a:r>
            <a:rPr lang="en-TT" dirty="0" smtClean="0"/>
            <a:t>P12: Planning for Agriculture and Fisheries</a:t>
          </a:r>
          <a:endParaRPr lang="en-TT" dirty="0"/>
        </a:p>
      </dgm:t>
    </dgm:pt>
    <dgm:pt modelId="{BD06E595-651B-4E29-A4E7-5350A3758E2D}" type="parTrans" cxnId="{2C455B89-1E46-4B68-A2AC-9EF7D5D57775}">
      <dgm:prSet/>
      <dgm:spPr/>
      <dgm:t>
        <a:bodyPr/>
        <a:lstStyle/>
        <a:p>
          <a:endParaRPr lang="en-TT"/>
        </a:p>
      </dgm:t>
    </dgm:pt>
    <dgm:pt modelId="{7646CF30-F09F-44AE-AEFA-FA8209E5DBDC}" type="sibTrans" cxnId="{2C455B89-1E46-4B68-A2AC-9EF7D5D57775}">
      <dgm:prSet/>
      <dgm:spPr/>
      <dgm:t>
        <a:bodyPr/>
        <a:lstStyle/>
        <a:p>
          <a:endParaRPr lang="en-TT"/>
        </a:p>
      </dgm:t>
    </dgm:pt>
    <dgm:pt modelId="{68F3D3A8-D452-436E-A4DC-AB225BF3C17F}" type="pres">
      <dgm:prSet presAssocID="{E6478287-A79A-441A-BCD5-6CEB6317B269}" presName="Name0" presStyleCnt="0">
        <dgm:presLayoutVars>
          <dgm:dir/>
          <dgm:animLvl val="lvl"/>
          <dgm:resizeHandles/>
        </dgm:presLayoutVars>
      </dgm:prSet>
      <dgm:spPr/>
      <dgm:t>
        <a:bodyPr/>
        <a:lstStyle/>
        <a:p>
          <a:endParaRPr lang="en-TT"/>
        </a:p>
      </dgm:t>
    </dgm:pt>
    <dgm:pt modelId="{BAF0EAB1-783B-4F7D-9602-17C0192BD736}" type="pres">
      <dgm:prSet presAssocID="{46ABB317-2532-4A80-A094-898A4A595DB0}" presName="linNode" presStyleCnt="0"/>
      <dgm:spPr/>
    </dgm:pt>
    <dgm:pt modelId="{485DD1E0-6E59-4E56-9129-6A9434478D1C}" type="pres">
      <dgm:prSet presAssocID="{46ABB317-2532-4A80-A094-898A4A595DB0}" presName="parentShp" presStyleLbl="node1" presStyleIdx="0" presStyleCnt="2">
        <dgm:presLayoutVars>
          <dgm:bulletEnabled val="1"/>
        </dgm:presLayoutVars>
      </dgm:prSet>
      <dgm:spPr/>
      <dgm:t>
        <a:bodyPr/>
        <a:lstStyle/>
        <a:p>
          <a:endParaRPr lang="en-TT"/>
        </a:p>
      </dgm:t>
    </dgm:pt>
    <dgm:pt modelId="{FBA9ACB0-5C4D-4ECB-B436-27748277C85F}" type="pres">
      <dgm:prSet presAssocID="{46ABB317-2532-4A80-A094-898A4A595DB0}" presName="childShp" presStyleLbl="bgAccFollowNode1" presStyleIdx="0" presStyleCnt="2">
        <dgm:presLayoutVars>
          <dgm:bulletEnabled val="1"/>
        </dgm:presLayoutVars>
      </dgm:prSet>
      <dgm:spPr/>
      <dgm:t>
        <a:bodyPr/>
        <a:lstStyle/>
        <a:p>
          <a:endParaRPr lang="en-TT"/>
        </a:p>
      </dgm:t>
    </dgm:pt>
    <dgm:pt modelId="{B63F4F25-A29E-488C-AC7B-E4EC6DE99CFA}" type="pres">
      <dgm:prSet presAssocID="{6A4B1C48-0D40-4087-8A80-5DE3805E87D9}" presName="spacing" presStyleCnt="0"/>
      <dgm:spPr/>
    </dgm:pt>
    <dgm:pt modelId="{580AF5CB-7949-4215-A001-240F4DF67E52}" type="pres">
      <dgm:prSet presAssocID="{042DEEB0-EA04-4119-9114-ECB9E4394976}" presName="linNode" presStyleCnt="0"/>
      <dgm:spPr/>
    </dgm:pt>
    <dgm:pt modelId="{22ADAB62-7CA5-463F-AE63-C947FDACEADE}" type="pres">
      <dgm:prSet presAssocID="{042DEEB0-EA04-4119-9114-ECB9E4394976}" presName="parentShp" presStyleLbl="node1" presStyleIdx="1" presStyleCnt="2">
        <dgm:presLayoutVars>
          <dgm:bulletEnabled val="1"/>
        </dgm:presLayoutVars>
      </dgm:prSet>
      <dgm:spPr/>
      <dgm:t>
        <a:bodyPr/>
        <a:lstStyle/>
        <a:p>
          <a:endParaRPr lang="en-TT"/>
        </a:p>
      </dgm:t>
    </dgm:pt>
    <dgm:pt modelId="{F134343B-3027-46B7-97B3-DF35B191EC16}" type="pres">
      <dgm:prSet presAssocID="{042DEEB0-EA04-4119-9114-ECB9E4394976}" presName="childShp" presStyleLbl="bgAccFollowNode1" presStyleIdx="1" presStyleCnt="2">
        <dgm:presLayoutVars>
          <dgm:bulletEnabled val="1"/>
        </dgm:presLayoutVars>
      </dgm:prSet>
      <dgm:spPr/>
      <dgm:t>
        <a:bodyPr/>
        <a:lstStyle/>
        <a:p>
          <a:endParaRPr lang="en-TT"/>
        </a:p>
      </dgm:t>
    </dgm:pt>
  </dgm:ptLst>
  <dgm:cxnLst>
    <dgm:cxn modelId="{159F64E1-6C6C-42B7-A64B-6CFF0A8B873D}" type="presOf" srcId="{E2A474BC-4809-433E-BB46-C22BB00FF00C}" destId="{F134343B-3027-46B7-97B3-DF35B191EC16}" srcOrd="0" destOrd="0" presId="urn:microsoft.com/office/officeart/2005/8/layout/vList6"/>
    <dgm:cxn modelId="{024C9C21-C446-4965-8680-38EACBE34299}" type="presOf" srcId="{6FE24775-3C4D-4FEB-9723-27D4044BEDD6}" destId="{FBA9ACB0-5C4D-4ECB-B436-27748277C85F}" srcOrd="0" destOrd="0" presId="urn:microsoft.com/office/officeart/2005/8/layout/vList6"/>
    <dgm:cxn modelId="{6BD3258C-9F26-46B1-8F2C-281268E1C24D}" srcId="{46ABB317-2532-4A80-A094-898A4A595DB0}" destId="{6FE24775-3C4D-4FEB-9723-27D4044BEDD6}" srcOrd="0" destOrd="0" parTransId="{63F15652-4B16-421D-8789-49C67E6D26D1}" sibTransId="{48C0B216-4F86-4F77-9AD3-83D7BFDE8C87}"/>
    <dgm:cxn modelId="{A41D00D2-6317-4E69-8E45-3F3967B8FD83}" srcId="{E6478287-A79A-441A-BCD5-6CEB6317B269}" destId="{042DEEB0-EA04-4119-9114-ECB9E4394976}" srcOrd="1" destOrd="0" parTransId="{7E88FC1B-BF16-4068-9DAC-C22496048299}" sibTransId="{F2E201D2-649F-43FC-9F74-426D6C99D302}"/>
    <dgm:cxn modelId="{A7BC54FA-93C3-4F7B-A94D-83809F65A0A9}" type="presOf" srcId="{042DEEB0-EA04-4119-9114-ECB9E4394976}" destId="{22ADAB62-7CA5-463F-AE63-C947FDACEADE}" srcOrd="0" destOrd="0" presId="urn:microsoft.com/office/officeart/2005/8/layout/vList6"/>
    <dgm:cxn modelId="{D06D3EC1-7447-45D2-9C08-447D5011C97D}" type="presOf" srcId="{E6478287-A79A-441A-BCD5-6CEB6317B269}" destId="{68F3D3A8-D452-436E-A4DC-AB225BF3C17F}" srcOrd="0" destOrd="0" presId="urn:microsoft.com/office/officeart/2005/8/layout/vList6"/>
    <dgm:cxn modelId="{1DD0ED5B-90FE-4F04-874C-A0A5A1490C6C}" type="presOf" srcId="{51836454-45F3-44E5-9152-A9C19A588447}" destId="{FBA9ACB0-5C4D-4ECB-B436-27748277C85F}" srcOrd="0" destOrd="1" presId="urn:microsoft.com/office/officeart/2005/8/layout/vList6"/>
    <dgm:cxn modelId="{83A27D25-BE5B-4455-98AE-0B3CF55EA8DA}" srcId="{46ABB317-2532-4A80-A094-898A4A595DB0}" destId="{51836454-45F3-44E5-9152-A9C19A588447}" srcOrd="1" destOrd="0" parTransId="{92251896-0A13-4E44-96FC-443843326555}" sibTransId="{7D79F8E4-53FC-43F9-9228-C41FA6C1A98B}"/>
    <dgm:cxn modelId="{1CAF588B-E328-4F18-9829-67EC7C7584A8}" srcId="{E6478287-A79A-441A-BCD5-6CEB6317B269}" destId="{46ABB317-2532-4A80-A094-898A4A595DB0}" srcOrd="0" destOrd="0" parTransId="{8D55BBAD-AA4A-47A2-B0DE-5D2414FD66C6}" sibTransId="{6A4B1C48-0D40-4087-8A80-5DE3805E87D9}"/>
    <dgm:cxn modelId="{2C455B89-1E46-4B68-A2AC-9EF7D5D57775}" srcId="{042DEEB0-EA04-4119-9114-ECB9E4394976}" destId="{E2A474BC-4809-433E-BB46-C22BB00FF00C}" srcOrd="0" destOrd="0" parTransId="{BD06E595-651B-4E29-A4E7-5350A3758E2D}" sibTransId="{7646CF30-F09F-44AE-AEFA-FA8209E5DBDC}"/>
    <dgm:cxn modelId="{93D708A3-F71C-4CCC-BCAF-F7ECBB1EB25E}" type="presOf" srcId="{46ABB317-2532-4A80-A094-898A4A595DB0}" destId="{485DD1E0-6E59-4E56-9129-6A9434478D1C}" srcOrd="0" destOrd="0" presId="urn:microsoft.com/office/officeart/2005/8/layout/vList6"/>
    <dgm:cxn modelId="{5EC71A03-BF46-4925-9528-AE43D523AF41}" type="presParOf" srcId="{68F3D3A8-D452-436E-A4DC-AB225BF3C17F}" destId="{BAF0EAB1-783B-4F7D-9602-17C0192BD736}" srcOrd="0" destOrd="0" presId="urn:microsoft.com/office/officeart/2005/8/layout/vList6"/>
    <dgm:cxn modelId="{4A19DF1D-2CFB-4851-B818-43A3B16C0E69}" type="presParOf" srcId="{BAF0EAB1-783B-4F7D-9602-17C0192BD736}" destId="{485DD1E0-6E59-4E56-9129-6A9434478D1C}" srcOrd="0" destOrd="0" presId="urn:microsoft.com/office/officeart/2005/8/layout/vList6"/>
    <dgm:cxn modelId="{6A1332AC-3B91-4123-AEEE-4E3E3B0638B6}" type="presParOf" srcId="{BAF0EAB1-783B-4F7D-9602-17C0192BD736}" destId="{FBA9ACB0-5C4D-4ECB-B436-27748277C85F}" srcOrd="1" destOrd="0" presId="urn:microsoft.com/office/officeart/2005/8/layout/vList6"/>
    <dgm:cxn modelId="{E4CBC6E7-4FA8-4F65-A078-FC22CC22CF87}" type="presParOf" srcId="{68F3D3A8-D452-436E-A4DC-AB225BF3C17F}" destId="{B63F4F25-A29E-488C-AC7B-E4EC6DE99CFA}" srcOrd="1" destOrd="0" presId="urn:microsoft.com/office/officeart/2005/8/layout/vList6"/>
    <dgm:cxn modelId="{A7C9BA02-9D65-4736-951F-157D93963901}" type="presParOf" srcId="{68F3D3A8-D452-436E-A4DC-AB225BF3C17F}" destId="{580AF5CB-7949-4215-A001-240F4DF67E52}" srcOrd="2" destOrd="0" presId="urn:microsoft.com/office/officeart/2005/8/layout/vList6"/>
    <dgm:cxn modelId="{3326C1E7-A382-4533-B023-FC211EF1ABDE}" type="presParOf" srcId="{580AF5CB-7949-4215-A001-240F4DF67E52}" destId="{22ADAB62-7CA5-463F-AE63-C947FDACEADE}" srcOrd="0" destOrd="0" presId="urn:microsoft.com/office/officeart/2005/8/layout/vList6"/>
    <dgm:cxn modelId="{7FA4F552-26B8-4E1D-AE70-EB7C7A03BF1B}" type="presParOf" srcId="{580AF5CB-7949-4215-A001-240F4DF67E52}" destId="{F134343B-3027-46B7-97B3-DF35B191EC1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710788-AA42-401B-801D-541998ED217A}" type="doc">
      <dgm:prSet loTypeId="urn:microsoft.com/office/officeart/2005/8/layout/vList6" loCatId="list" qsTypeId="urn:microsoft.com/office/officeart/2005/8/quickstyle/simple1" qsCatId="simple" csTypeId="urn:microsoft.com/office/officeart/2005/8/colors/accent3_4" csCatId="accent3" phldr="1"/>
      <dgm:spPr/>
      <dgm:t>
        <a:bodyPr/>
        <a:lstStyle/>
        <a:p>
          <a:endParaRPr lang="en-TT"/>
        </a:p>
      </dgm:t>
    </dgm:pt>
    <dgm:pt modelId="{9FA37703-17E9-46BD-9EE2-39116CB06672}">
      <dgm:prSet phldrT="[Text]" custT="1"/>
      <dgm:spPr/>
      <dgm:t>
        <a:bodyPr/>
        <a:lstStyle/>
        <a:p>
          <a:r>
            <a:rPr lang="en-TT" sz="4000" dirty="0" smtClean="0"/>
            <a:t>Using our natural resources sustainably</a:t>
          </a:r>
          <a:endParaRPr lang="en-TT" sz="4000" dirty="0"/>
        </a:p>
      </dgm:t>
    </dgm:pt>
    <dgm:pt modelId="{0CA41066-030C-404C-B121-D333006D356C}" type="parTrans" cxnId="{CC5C3744-FE3A-4DAC-8DFE-CEC37A7CB39E}">
      <dgm:prSet/>
      <dgm:spPr/>
      <dgm:t>
        <a:bodyPr/>
        <a:lstStyle/>
        <a:p>
          <a:endParaRPr lang="en-TT"/>
        </a:p>
      </dgm:t>
    </dgm:pt>
    <dgm:pt modelId="{777D34AB-A533-428B-8AD8-2FBD4213DA30}" type="sibTrans" cxnId="{CC5C3744-FE3A-4DAC-8DFE-CEC37A7CB39E}">
      <dgm:prSet/>
      <dgm:spPr/>
      <dgm:t>
        <a:bodyPr/>
        <a:lstStyle/>
        <a:p>
          <a:endParaRPr lang="en-TT"/>
        </a:p>
      </dgm:t>
    </dgm:pt>
    <dgm:pt modelId="{CD6B8CF5-5016-4C32-9D64-B9F05A9796C4}">
      <dgm:prSet phldrT="[Text]" custT="1"/>
      <dgm:spPr/>
      <dgm:t>
        <a:bodyPr/>
        <a:lstStyle/>
        <a:p>
          <a:r>
            <a:rPr lang="en-TT" sz="2000" dirty="0" smtClean="0"/>
            <a:t>P13:Sustainable use of Natural Resources</a:t>
          </a:r>
          <a:endParaRPr lang="en-TT" sz="2000" dirty="0"/>
        </a:p>
      </dgm:t>
    </dgm:pt>
    <dgm:pt modelId="{CFD9579B-EBD4-4ABD-8B7C-56978D169032}" type="parTrans" cxnId="{3B488A18-1BC6-4EE9-ACE8-9E53DD199E38}">
      <dgm:prSet/>
      <dgm:spPr/>
      <dgm:t>
        <a:bodyPr/>
        <a:lstStyle/>
        <a:p>
          <a:endParaRPr lang="en-TT"/>
        </a:p>
      </dgm:t>
    </dgm:pt>
    <dgm:pt modelId="{3C9A54B8-42D6-46B6-BD89-928D2C003022}" type="sibTrans" cxnId="{3B488A18-1BC6-4EE9-ACE8-9E53DD199E38}">
      <dgm:prSet/>
      <dgm:spPr/>
      <dgm:t>
        <a:bodyPr/>
        <a:lstStyle/>
        <a:p>
          <a:endParaRPr lang="en-TT"/>
        </a:p>
      </dgm:t>
    </dgm:pt>
    <dgm:pt modelId="{4066FAC4-0512-43E2-B4C9-0404BE4C0AF9}">
      <dgm:prSet phldrT="[Text]" custT="1"/>
      <dgm:spPr/>
      <dgm:t>
        <a:bodyPr/>
        <a:lstStyle/>
        <a:p>
          <a:r>
            <a:rPr lang="en-TT" sz="2000" dirty="0" smtClean="0"/>
            <a:t>P14: Landscape management</a:t>
          </a:r>
          <a:endParaRPr lang="en-TT" sz="2000" dirty="0"/>
        </a:p>
      </dgm:t>
    </dgm:pt>
    <dgm:pt modelId="{53CC3A2A-3D4F-47AC-AC1E-A84302207B58}" type="parTrans" cxnId="{8D83B058-C8C9-4363-9C96-5AFD98C74E7C}">
      <dgm:prSet/>
      <dgm:spPr/>
      <dgm:t>
        <a:bodyPr/>
        <a:lstStyle/>
        <a:p>
          <a:endParaRPr lang="en-TT"/>
        </a:p>
      </dgm:t>
    </dgm:pt>
    <dgm:pt modelId="{554D93C1-50A5-458A-A1E5-029DD9547690}" type="sibTrans" cxnId="{8D83B058-C8C9-4363-9C96-5AFD98C74E7C}">
      <dgm:prSet/>
      <dgm:spPr/>
      <dgm:t>
        <a:bodyPr/>
        <a:lstStyle/>
        <a:p>
          <a:endParaRPr lang="en-TT"/>
        </a:p>
      </dgm:t>
    </dgm:pt>
    <dgm:pt modelId="{5F6F6FD5-4ECF-42DC-BD3E-A60E936C5064}">
      <dgm:prSet phldrT="[Text]" custT="1"/>
      <dgm:spPr/>
      <dgm:t>
        <a:bodyPr/>
        <a:lstStyle/>
        <a:p>
          <a:r>
            <a:rPr lang="en-TT" sz="2000" dirty="0" smtClean="0"/>
            <a:t>P15: A coordinated approach to water resources and water quality</a:t>
          </a:r>
          <a:endParaRPr lang="en-TT" sz="2000" dirty="0"/>
        </a:p>
      </dgm:t>
    </dgm:pt>
    <dgm:pt modelId="{A440BD0E-577B-42A6-AB71-AAECA9848977}" type="parTrans" cxnId="{1562B4DF-52CF-41EC-9DFA-B2CF12C843DF}">
      <dgm:prSet/>
      <dgm:spPr/>
      <dgm:t>
        <a:bodyPr/>
        <a:lstStyle/>
        <a:p>
          <a:endParaRPr lang="en-TT"/>
        </a:p>
      </dgm:t>
    </dgm:pt>
    <dgm:pt modelId="{25912F30-3CDF-4088-968D-D301405CEE6F}" type="sibTrans" cxnId="{1562B4DF-52CF-41EC-9DFA-B2CF12C843DF}">
      <dgm:prSet/>
      <dgm:spPr/>
      <dgm:t>
        <a:bodyPr/>
        <a:lstStyle/>
        <a:p>
          <a:endParaRPr lang="en-TT"/>
        </a:p>
      </dgm:t>
    </dgm:pt>
    <dgm:pt modelId="{75F76D3B-6E6B-4514-B22A-D98F15AD30A1}">
      <dgm:prSet phldrT="[Text]" custT="1"/>
      <dgm:spPr/>
      <dgm:t>
        <a:bodyPr/>
        <a:lstStyle/>
        <a:p>
          <a:r>
            <a:rPr lang="en-TT" sz="2000" dirty="0" smtClean="0"/>
            <a:t>P16:Coastal and marine resource considerations</a:t>
          </a:r>
          <a:endParaRPr lang="en-TT" sz="2000" dirty="0"/>
        </a:p>
      </dgm:t>
    </dgm:pt>
    <dgm:pt modelId="{BA007D8B-509E-41C2-8D4D-3A8CDB0334B9}" type="parTrans" cxnId="{55BA7E20-21B0-4B93-8803-0C4537885AB7}">
      <dgm:prSet/>
      <dgm:spPr/>
      <dgm:t>
        <a:bodyPr/>
        <a:lstStyle/>
        <a:p>
          <a:endParaRPr lang="en-TT"/>
        </a:p>
      </dgm:t>
    </dgm:pt>
    <dgm:pt modelId="{F933DBC7-C36E-4BBC-B925-5F0D81ED4479}" type="sibTrans" cxnId="{55BA7E20-21B0-4B93-8803-0C4537885AB7}">
      <dgm:prSet/>
      <dgm:spPr/>
      <dgm:t>
        <a:bodyPr/>
        <a:lstStyle/>
        <a:p>
          <a:endParaRPr lang="en-TT"/>
        </a:p>
      </dgm:t>
    </dgm:pt>
    <dgm:pt modelId="{128090D6-03A7-48DB-BF3D-82717EAF1819}">
      <dgm:prSet phldrT="[Text]" custT="1"/>
      <dgm:spPr/>
      <dgm:t>
        <a:bodyPr/>
        <a:lstStyle/>
        <a:p>
          <a:r>
            <a:rPr lang="en-TT" sz="2000" dirty="0" smtClean="0"/>
            <a:t>P17: Air quality</a:t>
          </a:r>
          <a:endParaRPr lang="en-TT" sz="2000" dirty="0"/>
        </a:p>
      </dgm:t>
    </dgm:pt>
    <dgm:pt modelId="{7FD6C87A-98AA-4923-AE48-845AFC4AA394}" type="parTrans" cxnId="{6AD798C0-F2F9-405E-A7B6-E1424D05BAF2}">
      <dgm:prSet/>
      <dgm:spPr/>
      <dgm:t>
        <a:bodyPr/>
        <a:lstStyle/>
        <a:p>
          <a:endParaRPr lang="en-TT"/>
        </a:p>
      </dgm:t>
    </dgm:pt>
    <dgm:pt modelId="{190137A7-A2DC-45A5-8282-6C95D71F5F62}" type="sibTrans" cxnId="{6AD798C0-F2F9-405E-A7B6-E1424D05BAF2}">
      <dgm:prSet/>
      <dgm:spPr/>
      <dgm:t>
        <a:bodyPr/>
        <a:lstStyle/>
        <a:p>
          <a:endParaRPr lang="en-TT"/>
        </a:p>
      </dgm:t>
    </dgm:pt>
    <dgm:pt modelId="{F2EE4FDA-6CE0-4A9E-AE5D-DF75BEDF9D67}">
      <dgm:prSet phldrT="[Text]" custT="1"/>
      <dgm:spPr/>
      <dgm:t>
        <a:bodyPr/>
        <a:lstStyle/>
        <a:p>
          <a:r>
            <a:rPr lang="en-TT" sz="2000" dirty="0" smtClean="0"/>
            <a:t>P18: Sustainable Mineral Use</a:t>
          </a:r>
          <a:endParaRPr lang="en-TT" sz="2000" dirty="0"/>
        </a:p>
      </dgm:t>
    </dgm:pt>
    <dgm:pt modelId="{6546C29B-C97D-495D-BEE4-2F2067065257}" type="parTrans" cxnId="{08358BDC-A916-42A7-9F88-4FAA2FFA4FEA}">
      <dgm:prSet/>
      <dgm:spPr/>
      <dgm:t>
        <a:bodyPr/>
        <a:lstStyle/>
        <a:p>
          <a:endParaRPr lang="en-TT"/>
        </a:p>
      </dgm:t>
    </dgm:pt>
    <dgm:pt modelId="{45A08D72-AFA2-404B-A53A-0050014EF975}" type="sibTrans" cxnId="{08358BDC-A916-42A7-9F88-4FAA2FFA4FEA}">
      <dgm:prSet/>
      <dgm:spPr/>
      <dgm:t>
        <a:bodyPr/>
        <a:lstStyle/>
        <a:p>
          <a:endParaRPr lang="en-TT"/>
        </a:p>
      </dgm:t>
    </dgm:pt>
    <dgm:pt modelId="{43EFB16F-DA9B-4313-A7E5-6023A949B2EF}">
      <dgm:prSet phldrT="[Text]" custT="1"/>
      <dgm:spPr/>
      <dgm:t>
        <a:bodyPr/>
        <a:lstStyle/>
        <a:p>
          <a:r>
            <a:rPr lang="en-TT" sz="2000" dirty="0" smtClean="0"/>
            <a:t>P19: Sustainable Energy Extraction</a:t>
          </a:r>
          <a:endParaRPr lang="en-TT" sz="2000" dirty="0"/>
        </a:p>
      </dgm:t>
    </dgm:pt>
    <dgm:pt modelId="{375545E8-081E-4C27-8862-6626CA4F127F}" type="parTrans" cxnId="{114D622D-50D8-46D3-A988-F52EE60AF6FB}">
      <dgm:prSet/>
      <dgm:spPr/>
      <dgm:t>
        <a:bodyPr/>
        <a:lstStyle/>
        <a:p>
          <a:endParaRPr lang="en-TT"/>
        </a:p>
      </dgm:t>
    </dgm:pt>
    <dgm:pt modelId="{2BA4D212-CAA3-40D0-96B8-9F716AA14814}" type="sibTrans" cxnId="{114D622D-50D8-46D3-A988-F52EE60AF6FB}">
      <dgm:prSet/>
      <dgm:spPr/>
      <dgm:t>
        <a:bodyPr/>
        <a:lstStyle/>
        <a:p>
          <a:endParaRPr lang="en-TT"/>
        </a:p>
      </dgm:t>
    </dgm:pt>
    <dgm:pt modelId="{6EE3E1E3-79E4-4D3F-8EEA-60A4BDD62838}" type="pres">
      <dgm:prSet presAssocID="{E3710788-AA42-401B-801D-541998ED217A}" presName="Name0" presStyleCnt="0">
        <dgm:presLayoutVars>
          <dgm:dir/>
          <dgm:animLvl val="lvl"/>
          <dgm:resizeHandles/>
        </dgm:presLayoutVars>
      </dgm:prSet>
      <dgm:spPr/>
      <dgm:t>
        <a:bodyPr/>
        <a:lstStyle/>
        <a:p>
          <a:endParaRPr lang="en-TT"/>
        </a:p>
      </dgm:t>
    </dgm:pt>
    <dgm:pt modelId="{8335221A-F6A7-4756-8FF3-95DEEC0413F7}" type="pres">
      <dgm:prSet presAssocID="{9FA37703-17E9-46BD-9EE2-39116CB06672}" presName="linNode" presStyleCnt="0"/>
      <dgm:spPr/>
    </dgm:pt>
    <dgm:pt modelId="{A8597511-E189-4379-8B30-545A3E5CCE53}" type="pres">
      <dgm:prSet presAssocID="{9FA37703-17E9-46BD-9EE2-39116CB06672}" presName="parentShp" presStyleLbl="node1" presStyleIdx="0" presStyleCnt="1">
        <dgm:presLayoutVars>
          <dgm:bulletEnabled val="1"/>
        </dgm:presLayoutVars>
      </dgm:prSet>
      <dgm:spPr/>
      <dgm:t>
        <a:bodyPr/>
        <a:lstStyle/>
        <a:p>
          <a:endParaRPr lang="en-TT"/>
        </a:p>
      </dgm:t>
    </dgm:pt>
    <dgm:pt modelId="{9E324987-E092-4FB3-894B-B0B6080F397E}" type="pres">
      <dgm:prSet presAssocID="{9FA37703-17E9-46BD-9EE2-39116CB06672}" presName="childShp" presStyleLbl="bgAccFollowNode1" presStyleIdx="0" presStyleCnt="1">
        <dgm:presLayoutVars>
          <dgm:bulletEnabled val="1"/>
        </dgm:presLayoutVars>
      </dgm:prSet>
      <dgm:spPr/>
      <dgm:t>
        <a:bodyPr/>
        <a:lstStyle/>
        <a:p>
          <a:endParaRPr lang="en-TT"/>
        </a:p>
      </dgm:t>
    </dgm:pt>
  </dgm:ptLst>
  <dgm:cxnLst>
    <dgm:cxn modelId="{33B909CF-A910-49C6-B4A6-246FC6723E5E}" type="presOf" srcId="{4066FAC4-0512-43E2-B4C9-0404BE4C0AF9}" destId="{9E324987-E092-4FB3-894B-B0B6080F397E}" srcOrd="0" destOrd="1" presId="urn:microsoft.com/office/officeart/2005/8/layout/vList6"/>
    <dgm:cxn modelId="{530809FC-FFCC-4AAE-BCD6-A5B4CD2C0CEC}" type="presOf" srcId="{43EFB16F-DA9B-4313-A7E5-6023A949B2EF}" destId="{9E324987-E092-4FB3-894B-B0B6080F397E}" srcOrd="0" destOrd="6" presId="urn:microsoft.com/office/officeart/2005/8/layout/vList6"/>
    <dgm:cxn modelId="{3E1D9111-901C-4014-9209-1C7C4E4F0576}" type="presOf" srcId="{9FA37703-17E9-46BD-9EE2-39116CB06672}" destId="{A8597511-E189-4379-8B30-545A3E5CCE53}" srcOrd="0" destOrd="0" presId="urn:microsoft.com/office/officeart/2005/8/layout/vList6"/>
    <dgm:cxn modelId="{55BA7E20-21B0-4B93-8803-0C4537885AB7}" srcId="{9FA37703-17E9-46BD-9EE2-39116CB06672}" destId="{75F76D3B-6E6B-4514-B22A-D98F15AD30A1}" srcOrd="3" destOrd="0" parTransId="{BA007D8B-509E-41C2-8D4D-3A8CDB0334B9}" sibTransId="{F933DBC7-C36E-4BBC-B925-5F0D81ED4479}"/>
    <dgm:cxn modelId="{DB959511-F953-474A-81F4-3B9301BC5EA1}" type="presOf" srcId="{F2EE4FDA-6CE0-4A9E-AE5D-DF75BEDF9D67}" destId="{9E324987-E092-4FB3-894B-B0B6080F397E}" srcOrd="0" destOrd="5" presId="urn:microsoft.com/office/officeart/2005/8/layout/vList6"/>
    <dgm:cxn modelId="{8251EDFF-CD09-4AB1-A42B-F2954FB8EC76}" type="presOf" srcId="{75F76D3B-6E6B-4514-B22A-D98F15AD30A1}" destId="{9E324987-E092-4FB3-894B-B0B6080F397E}" srcOrd="0" destOrd="3" presId="urn:microsoft.com/office/officeart/2005/8/layout/vList6"/>
    <dgm:cxn modelId="{DFF00D74-9C59-46D2-B8E8-7E64943E6E8B}" type="presOf" srcId="{CD6B8CF5-5016-4C32-9D64-B9F05A9796C4}" destId="{9E324987-E092-4FB3-894B-B0B6080F397E}" srcOrd="0" destOrd="0" presId="urn:microsoft.com/office/officeart/2005/8/layout/vList6"/>
    <dgm:cxn modelId="{40BD5CF2-7265-447E-AC1C-4AAA680D430E}" type="presOf" srcId="{E3710788-AA42-401B-801D-541998ED217A}" destId="{6EE3E1E3-79E4-4D3F-8EEA-60A4BDD62838}" srcOrd="0" destOrd="0" presId="urn:microsoft.com/office/officeart/2005/8/layout/vList6"/>
    <dgm:cxn modelId="{4C9F22E7-312B-4D21-B27A-963494B93B97}" type="presOf" srcId="{5F6F6FD5-4ECF-42DC-BD3E-A60E936C5064}" destId="{9E324987-E092-4FB3-894B-B0B6080F397E}" srcOrd="0" destOrd="2" presId="urn:microsoft.com/office/officeart/2005/8/layout/vList6"/>
    <dgm:cxn modelId="{1562B4DF-52CF-41EC-9DFA-B2CF12C843DF}" srcId="{9FA37703-17E9-46BD-9EE2-39116CB06672}" destId="{5F6F6FD5-4ECF-42DC-BD3E-A60E936C5064}" srcOrd="2" destOrd="0" parTransId="{A440BD0E-577B-42A6-AB71-AAECA9848977}" sibTransId="{25912F30-3CDF-4088-968D-D301405CEE6F}"/>
    <dgm:cxn modelId="{114D622D-50D8-46D3-A988-F52EE60AF6FB}" srcId="{9FA37703-17E9-46BD-9EE2-39116CB06672}" destId="{43EFB16F-DA9B-4313-A7E5-6023A949B2EF}" srcOrd="6" destOrd="0" parTransId="{375545E8-081E-4C27-8862-6626CA4F127F}" sibTransId="{2BA4D212-CAA3-40D0-96B8-9F716AA14814}"/>
    <dgm:cxn modelId="{3B488A18-1BC6-4EE9-ACE8-9E53DD199E38}" srcId="{9FA37703-17E9-46BD-9EE2-39116CB06672}" destId="{CD6B8CF5-5016-4C32-9D64-B9F05A9796C4}" srcOrd="0" destOrd="0" parTransId="{CFD9579B-EBD4-4ABD-8B7C-56978D169032}" sibTransId="{3C9A54B8-42D6-46B6-BD89-928D2C003022}"/>
    <dgm:cxn modelId="{08358BDC-A916-42A7-9F88-4FAA2FFA4FEA}" srcId="{9FA37703-17E9-46BD-9EE2-39116CB06672}" destId="{F2EE4FDA-6CE0-4A9E-AE5D-DF75BEDF9D67}" srcOrd="5" destOrd="0" parTransId="{6546C29B-C97D-495D-BEE4-2F2067065257}" sibTransId="{45A08D72-AFA2-404B-A53A-0050014EF975}"/>
    <dgm:cxn modelId="{CC5C3744-FE3A-4DAC-8DFE-CEC37A7CB39E}" srcId="{E3710788-AA42-401B-801D-541998ED217A}" destId="{9FA37703-17E9-46BD-9EE2-39116CB06672}" srcOrd="0" destOrd="0" parTransId="{0CA41066-030C-404C-B121-D333006D356C}" sibTransId="{777D34AB-A533-428B-8AD8-2FBD4213DA30}"/>
    <dgm:cxn modelId="{6AD798C0-F2F9-405E-A7B6-E1424D05BAF2}" srcId="{9FA37703-17E9-46BD-9EE2-39116CB06672}" destId="{128090D6-03A7-48DB-BF3D-82717EAF1819}" srcOrd="4" destOrd="0" parTransId="{7FD6C87A-98AA-4923-AE48-845AFC4AA394}" sibTransId="{190137A7-A2DC-45A5-8282-6C95D71F5F62}"/>
    <dgm:cxn modelId="{8D83B058-C8C9-4363-9C96-5AFD98C74E7C}" srcId="{9FA37703-17E9-46BD-9EE2-39116CB06672}" destId="{4066FAC4-0512-43E2-B4C9-0404BE4C0AF9}" srcOrd="1" destOrd="0" parTransId="{53CC3A2A-3D4F-47AC-AC1E-A84302207B58}" sibTransId="{554D93C1-50A5-458A-A1E5-029DD9547690}"/>
    <dgm:cxn modelId="{7FFD6C53-1977-4900-863E-67D65728BC34}" type="presOf" srcId="{128090D6-03A7-48DB-BF3D-82717EAF1819}" destId="{9E324987-E092-4FB3-894B-B0B6080F397E}" srcOrd="0" destOrd="4" presId="urn:microsoft.com/office/officeart/2005/8/layout/vList6"/>
    <dgm:cxn modelId="{AB16A507-B50B-49F1-A136-D5DA3D49365C}" type="presParOf" srcId="{6EE3E1E3-79E4-4D3F-8EEA-60A4BDD62838}" destId="{8335221A-F6A7-4756-8FF3-95DEEC0413F7}" srcOrd="0" destOrd="0" presId="urn:microsoft.com/office/officeart/2005/8/layout/vList6"/>
    <dgm:cxn modelId="{6F8E33EA-78AC-4855-BCC5-8F30EF3BAFAB}" type="presParOf" srcId="{8335221A-F6A7-4756-8FF3-95DEEC0413F7}" destId="{A8597511-E189-4379-8B30-545A3E5CCE53}" srcOrd="0" destOrd="0" presId="urn:microsoft.com/office/officeart/2005/8/layout/vList6"/>
    <dgm:cxn modelId="{B5F2BF91-D714-47B6-B4D4-1B0187CA6616}" type="presParOf" srcId="{8335221A-F6A7-4756-8FF3-95DEEC0413F7}" destId="{9E324987-E092-4FB3-894B-B0B6080F397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7BC291-27BB-4D7A-BA89-21E9E68937E2}" type="doc">
      <dgm:prSet loTypeId="urn:microsoft.com/office/officeart/2005/8/layout/vList6" loCatId="list" qsTypeId="urn:microsoft.com/office/officeart/2005/8/quickstyle/simple1" qsCatId="simple" csTypeId="urn:microsoft.com/office/officeart/2005/8/colors/accent6_4" csCatId="accent6" phldr="1"/>
      <dgm:spPr/>
      <dgm:t>
        <a:bodyPr/>
        <a:lstStyle/>
        <a:p>
          <a:endParaRPr lang="en-TT"/>
        </a:p>
      </dgm:t>
    </dgm:pt>
    <dgm:pt modelId="{00B4B03C-53B7-4597-BF7C-ECCA34602351}">
      <dgm:prSet phldrT="[Text]"/>
      <dgm:spPr/>
      <dgm:t>
        <a:bodyPr/>
        <a:lstStyle/>
        <a:p>
          <a:r>
            <a:rPr lang="en-TT" dirty="0" smtClean="0"/>
            <a:t>Meeting the challenges of Climate Change</a:t>
          </a:r>
          <a:endParaRPr lang="en-TT" dirty="0"/>
        </a:p>
      </dgm:t>
    </dgm:pt>
    <dgm:pt modelId="{8C1E037A-60D2-446D-830B-D2DA19CA6538}" type="parTrans" cxnId="{CFA714C3-F756-448B-85B4-1B7120AAFB8B}">
      <dgm:prSet/>
      <dgm:spPr/>
      <dgm:t>
        <a:bodyPr/>
        <a:lstStyle/>
        <a:p>
          <a:endParaRPr lang="en-TT"/>
        </a:p>
      </dgm:t>
    </dgm:pt>
    <dgm:pt modelId="{75744224-701C-4124-B31F-B4BE9AB1AF4B}" type="sibTrans" cxnId="{CFA714C3-F756-448B-85B4-1B7120AAFB8B}">
      <dgm:prSet/>
      <dgm:spPr/>
      <dgm:t>
        <a:bodyPr/>
        <a:lstStyle/>
        <a:p>
          <a:endParaRPr lang="en-TT"/>
        </a:p>
      </dgm:t>
    </dgm:pt>
    <dgm:pt modelId="{38AB4EAA-C3EB-48B7-9778-40A756A12D02}">
      <dgm:prSet phldrT="[Text]" custT="1"/>
      <dgm:spPr/>
      <dgm:t>
        <a:bodyPr/>
        <a:lstStyle/>
        <a:p>
          <a:r>
            <a:rPr lang="en-TT" sz="3200" dirty="0" smtClean="0"/>
            <a:t>P20: Managing Hazard Risks</a:t>
          </a:r>
          <a:endParaRPr lang="en-TT" sz="3200" dirty="0"/>
        </a:p>
      </dgm:t>
    </dgm:pt>
    <dgm:pt modelId="{7B59330A-1A74-4989-B6C6-297DB5D300D8}" type="parTrans" cxnId="{3E3D549D-AA5C-4101-9F91-C3502FB4A2EE}">
      <dgm:prSet/>
      <dgm:spPr/>
      <dgm:t>
        <a:bodyPr/>
        <a:lstStyle/>
        <a:p>
          <a:endParaRPr lang="en-TT"/>
        </a:p>
      </dgm:t>
    </dgm:pt>
    <dgm:pt modelId="{49661E4C-7D95-4809-A777-8A1AC779BEC3}" type="sibTrans" cxnId="{3E3D549D-AA5C-4101-9F91-C3502FB4A2EE}">
      <dgm:prSet/>
      <dgm:spPr/>
      <dgm:t>
        <a:bodyPr/>
        <a:lstStyle/>
        <a:p>
          <a:endParaRPr lang="en-TT"/>
        </a:p>
      </dgm:t>
    </dgm:pt>
    <dgm:pt modelId="{2BBD1444-CA2F-497A-A77D-8659C9E0B558}">
      <dgm:prSet phldrT="[Text]"/>
      <dgm:spPr>
        <a:solidFill>
          <a:schemeClr val="accent2"/>
        </a:solidFill>
      </dgm:spPr>
      <dgm:t>
        <a:bodyPr/>
        <a:lstStyle/>
        <a:p>
          <a:r>
            <a:rPr lang="en-TT" dirty="0" smtClean="0"/>
            <a:t>Moving towards Sustainable Transport</a:t>
          </a:r>
          <a:endParaRPr lang="en-TT" dirty="0"/>
        </a:p>
      </dgm:t>
    </dgm:pt>
    <dgm:pt modelId="{F3F47C69-5838-4B46-906E-8CC5522EE77E}" type="parTrans" cxnId="{DF01D8E3-F5D6-4DEF-B5E1-D657FB711A03}">
      <dgm:prSet/>
      <dgm:spPr/>
      <dgm:t>
        <a:bodyPr/>
        <a:lstStyle/>
        <a:p>
          <a:endParaRPr lang="en-TT"/>
        </a:p>
      </dgm:t>
    </dgm:pt>
    <dgm:pt modelId="{BDB7F77D-BC33-4269-979E-53ECB191AA22}" type="sibTrans" cxnId="{DF01D8E3-F5D6-4DEF-B5E1-D657FB711A03}">
      <dgm:prSet/>
      <dgm:spPr/>
      <dgm:t>
        <a:bodyPr/>
        <a:lstStyle/>
        <a:p>
          <a:endParaRPr lang="en-TT"/>
        </a:p>
      </dgm:t>
    </dgm:pt>
    <dgm:pt modelId="{850A40D2-C865-4597-86DD-36972F4454E9}">
      <dgm:prSet phldrT="[Text]" custT="1"/>
      <dgm:spPr/>
      <dgm:t>
        <a:bodyPr/>
        <a:lstStyle/>
        <a:p>
          <a:r>
            <a:rPr lang="en-TT" sz="3200" dirty="0" smtClean="0"/>
            <a:t>P21: Prioritising Sustainable Transport</a:t>
          </a:r>
          <a:endParaRPr lang="en-TT" sz="3200" dirty="0"/>
        </a:p>
      </dgm:t>
    </dgm:pt>
    <dgm:pt modelId="{B86B1540-4C01-459C-A267-72E0799734DB}" type="parTrans" cxnId="{C7B57F03-C7EF-43C0-BD60-223A6718352F}">
      <dgm:prSet/>
      <dgm:spPr/>
      <dgm:t>
        <a:bodyPr/>
        <a:lstStyle/>
        <a:p>
          <a:endParaRPr lang="en-TT"/>
        </a:p>
      </dgm:t>
    </dgm:pt>
    <dgm:pt modelId="{F4D3F1DF-38DF-4B45-BB2B-38AC18405E49}" type="sibTrans" cxnId="{C7B57F03-C7EF-43C0-BD60-223A6718352F}">
      <dgm:prSet/>
      <dgm:spPr/>
      <dgm:t>
        <a:bodyPr/>
        <a:lstStyle/>
        <a:p>
          <a:endParaRPr lang="en-TT"/>
        </a:p>
      </dgm:t>
    </dgm:pt>
    <dgm:pt modelId="{6D3AE9A2-C858-48F3-B879-18691F9128B3}" type="pres">
      <dgm:prSet presAssocID="{6F7BC291-27BB-4D7A-BA89-21E9E68937E2}" presName="Name0" presStyleCnt="0">
        <dgm:presLayoutVars>
          <dgm:dir/>
          <dgm:animLvl val="lvl"/>
          <dgm:resizeHandles/>
        </dgm:presLayoutVars>
      </dgm:prSet>
      <dgm:spPr/>
      <dgm:t>
        <a:bodyPr/>
        <a:lstStyle/>
        <a:p>
          <a:endParaRPr lang="en-TT"/>
        </a:p>
      </dgm:t>
    </dgm:pt>
    <dgm:pt modelId="{77BCC6C2-8073-4913-A0DE-CC156E91F750}" type="pres">
      <dgm:prSet presAssocID="{00B4B03C-53B7-4597-BF7C-ECCA34602351}" presName="linNode" presStyleCnt="0"/>
      <dgm:spPr/>
    </dgm:pt>
    <dgm:pt modelId="{92399630-24D8-4938-B6A2-2BC82D543DAE}" type="pres">
      <dgm:prSet presAssocID="{00B4B03C-53B7-4597-BF7C-ECCA34602351}" presName="parentShp" presStyleLbl="node1" presStyleIdx="0" presStyleCnt="2">
        <dgm:presLayoutVars>
          <dgm:bulletEnabled val="1"/>
        </dgm:presLayoutVars>
      </dgm:prSet>
      <dgm:spPr/>
      <dgm:t>
        <a:bodyPr/>
        <a:lstStyle/>
        <a:p>
          <a:endParaRPr lang="en-TT"/>
        </a:p>
      </dgm:t>
    </dgm:pt>
    <dgm:pt modelId="{23497A20-B871-47B7-9D41-8C8B704B60D3}" type="pres">
      <dgm:prSet presAssocID="{00B4B03C-53B7-4597-BF7C-ECCA34602351}" presName="childShp" presStyleLbl="bgAccFollowNode1" presStyleIdx="0" presStyleCnt="2">
        <dgm:presLayoutVars>
          <dgm:bulletEnabled val="1"/>
        </dgm:presLayoutVars>
      </dgm:prSet>
      <dgm:spPr/>
      <dgm:t>
        <a:bodyPr/>
        <a:lstStyle/>
        <a:p>
          <a:endParaRPr lang="en-TT"/>
        </a:p>
      </dgm:t>
    </dgm:pt>
    <dgm:pt modelId="{5A0CA716-B1C7-4DB2-AF4A-D1A2EAB51754}" type="pres">
      <dgm:prSet presAssocID="{75744224-701C-4124-B31F-B4BE9AB1AF4B}" presName="spacing" presStyleCnt="0"/>
      <dgm:spPr/>
    </dgm:pt>
    <dgm:pt modelId="{99543B40-1B19-41EF-A885-25F786D7F617}" type="pres">
      <dgm:prSet presAssocID="{2BBD1444-CA2F-497A-A77D-8659C9E0B558}" presName="linNode" presStyleCnt="0"/>
      <dgm:spPr/>
    </dgm:pt>
    <dgm:pt modelId="{23F17D30-868A-4135-B0A0-E6669C3B2A8D}" type="pres">
      <dgm:prSet presAssocID="{2BBD1444-CA2F-497A-A77D-8659C9E0B558}" presName="parentShp" presStyleLbl="node1" presStyleIdx="1" presStyleCnt="2">
        <dgm:presLayoutVars>
          <dgm:bulletEnabled val="1"/>
        </dgm:presLayoutVars>
      </dgm:prSet>
      <dgm:spPr/>
      <dgm:t>
        <a:bodyPr/>
        <a:lstStyle/>
        <a:p>
          <a:endParaRPr lang="en-TT"/>
        </a:p>
      </dgm:t>
    </dgm:pt>
    <dgm:pt modelId="{100629C6-5042-4B84-97E8-CD1CC2427E09}" type="pres">
      <dgm:prSet presAssocID="{2BBD1444-CA2F-497A-A77D-8659C9E0B558}" presName="childShp" presStyleLbl="bgAccFollowNode1" presStyleIdx="1" presStyleCnt="2">
        <dgm:presLayoutVars>
          <dgm:bulletEnabled val="1"/>
        </dgm:presLayoutVars>
      </dgm:prSet>
      <dgm:spPr/>
      <dgm:t>
        <a:bodyPr/>
        <a:lstStyle/>
        <a:p>
          <a:endParaRPr lang="en-TT"/>
        </a:p>
      </dgm:t>
    </dgm:pt>
  </dgm:ptLst>
  <dgm:cxnLst>
    <dgm:cxn modelId="{CFA714C3-F756-448B-85B4-1B7120AAFB8B}" srcId="{6F7BC291-27BB-4D7A-BA89-21E9E68937E2}" destId="{00B4B03C-53B7-4597-BF7C-ECCA34602351}" srcOrd="0" destOrd="0" parTransId="{8C1E037A-60D2-446D-830B-D2DA19CA6538}" sibTransId="{75744224-701C-4124-B31F-B4BE9AB1AF4B}"/>
    <dgm:cxn modelId="{CD9554A6-EF99-4105-8AC3-C5D1A68119EB}" type="presOf" srcId="{6F7BC291-27BB-4D7A-BA89-21E9E68937E2}" destId="{6D3AE9A2-C858-48F3-B879-18691F9128B3}" srcOrd="0" destOrd="0" presId="urn:microsoft.com/office/officeart/2005/8/layout/vList6"/>
    <dgm:cxn modelId="{DA641596-193B-479B-9B91-323917E7B27A}" type="presOf" srcId="{2BBD1444-CA2F-497A-A77D-8659C9E0B558}" destId="{23F17D30-868A-4135-B0A0-E6669C3B2A8D}" srcOrd="0" destOrd="0" presId="urn:microsoft.com/office/officeart/2005/8/layout/vList6"/>
    <dgm:cxn modelId="{DF01D8E3-F5D6-4DEF-B5E1-D657FB711A03}" srcId="{6F7BC291-27BB-4D7A-BA89-21E9E68937E2}" destId="{2BBD1444-CA2F-497A-A77D-8659C9E0B558}" srcOrd="1" destOrd="0" parTransId="{F3F47C69-5838-4B46-906E-8CC5522EE77E}" sibTransId="{BDB7F77D-BC33-4269-979E-53ECB191AA22}"/>
    <dgm:cxn modelId="{3E3D549D-AA5C-4101-9F91-C3502FB4A2EE}" srcId="{00B4B03C-53B7-4597-BF7C-ECCA34602351}" destId="{38AB4EAA-C3EB-48B7-9778-40A756A12D02}" srcOrd="0" destOrd="0" parTransId="{7B59330A-1A74-4989-B6C6-297DB5D300D8}" sibTransId="{49661E4C-7D95-4809-A777-8A1AC779BEC3}"/>
    <dgm:cxn modelId="{C7B57F03-C7EF-43C0-BD60-223A6718352F}" srcId="{2BBD1444-CA2F-497A-A77D-8659C9E0B558}" destId="{850A40D2-C865-4597-86DD-36972F4454E9}" srcOrd="0" destOrd="0" parTransId="{B86B1540-4C01-459C-A267-72E0799734DB}" sibTransId="{F4D3F1DF-38DF-4B45-BB2B-38AC18405E49}"/>
    <dgm:cxn modelId="{3916F5A6-8760-45CE-9FD5-DF30C5CA1F96}" type="presOf" srcId="{00B4B03C-53B7-4597-BF7C-ECCA34602351}" destId="{92399630-24D8-4938-B6A2-2BC82D543DAE}" srcOrd="0" destOrd="0" presId="urn:microsoft.com/office/officeart/2005/8/layout/vList6"/>
    <dgm:cxn modelId="{AD088151-4515-4AAB-9C01-A29C2B53D8B0}" type="presOf" srcId="{38AB4EAA-C3EB-48B7-9778-40A756A12D02}" destId="{23497A20-B871-47B7-9D41-8C8B704B60D3}" srcOrd="0" destOrd="0" presId="urn:microsoft.com/office/officeart/2005/8/layout/vList6"/>
    <dgm:cxn modelId="{1D3FDF1E-E028-429E-A310-7B8DB4997EE6}" type="presOf" srcId="{850A40D2-C865-4597-86DD-36972F4454E9}" destId="{100629C6-5042-4B84-97E8-CD1CC2427E09}" srcOrd="0" destOrd="0" presId="urn:microsoft.com/office/officeart/2005/8/layout/vList6"/>
    <dgm:cxn modelId="{414A107B-D7F9-4A9D-AFEC-050FAA5D3237}" type="presParOf" srcId="{6D3AE9A2-C858-48F3-B879-18691F9128B3}" destId="{77BCC6C2-8073-4913-A0DE-CC156E91F750}" srcOrd="0" destOrd="0" presId="urn:microsoft.com/office/officeart/2005/8/layout/vList6"/>
    <dgm:cxn modelId="{568F162A-BD71-4C7A-8C0A-AD72560E5960}" type="presParOf" srcId="{77BCC6C2-8073-4913-A0DE-CC156E91F750}" destId="{92399630-24D8-4938-B6A2-2BC82D543DAE}" srcOrd="0" destOrd="0" presId="urn:microsoft.com/office/officeart/2005/8/layout/vList6"/>
    <dgm:cxn modelId="{A20CC15A-BD73-4730-96E2-4D7E1F1E8726}" type="presParOf" srcId="{77BCC6C2-8073-4913-A0DE-CC156E91F750}" destId="{23497A20-B871-47B7-9D41-8C8B704B60D3}" srcOrd="1" destOrd="0" presId="urn:microsoft.com/office/officeart/2005/8/layout/vList6"/>
    <dgm:cxn modelId="{46B6B8A6-177A-41CD-8B39-958DC45000A1}" type="presParOf" srcId="{6D3AE9A2-C858-48F3-B879-18691F9128B3}" destId="{5A0CA716-B1C7-4DB2-AF4A-D1A2EAB51754}" srcOrd="1" destOrd="0" presId="urn:microsoft.com/office/officeart/2005/8/layout/vList6"/>
    <dgm:cxn modelId="{F23A5399-854C-4483-8B55-E78427E72A6E}" type="presParOf" srcId="{6D3AE9A2-C858-48F3-B879-18691F9128B3}" destId="{99543B40-1B19-41EF-A885-25F786D7F617}" srcOrd="2" destOrd="0" presId="urn:microsoft.com/office/officeart/2005/8/layout/vList6"/>
    <dgm:cxn modelId="{8D6C1170-8546-4747-8D1C-32ABF1333C76}" type="presParOf" srcId="{99543B40-1B19-41EF-A885-25F786D7F617}" destId="{23F17D30-868A-4135-B0A0-E6669C3B2A8D}" srcOrd="0" destOrd="0" presId="urn:microsoft.com/office/officeart/2005/8/layout/vList6"/>
    <dgm:cxn modelId="{786EEE5D-67DC-4E51-AE74-9B0A2C7F53D0}" type="presParOf" srcId="{99543B40-1B19-41EF-A885-25F786D7F617}" destId="{100629C6-5042-4B84-97E8-CD1CC2427E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0A6D9F-97A0-4803-9E74-811E86709CE3}"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TT"/>
        </a:p>
      </dgm:t>
    </dgm:pt>
    <dgm:pt modelId="{B5B745F5-83DB-4029-9DF4-1C25C62874D9}">
      <dgm:prSet phldrT="[Text]"/>
      <dgm:spPr/>
      <dgm:t>
        <a:bodyPr/>
        <a:lstStyle/>
        <a:p>
          <a:r>
            <a:rPr lang="en-TT" dirty="0" smtClean="0"/>
            <a:t>Making the most of ICT</a:t>
          </a:r>
          <a:endParaRPr lang="en-TT" dirty="0"/>
        </a:p>
      </dgm:t>
    </dgm:pt>
    <dgm:pt modelId="{0FAD3C4D-8EF5-41F8-A123-C289756B5B52}" type="parTrans" cxnId="{440C296E-AAAB-4113-9295-ECF9B304672A}">
      <dgm:prSet/>
      <dgm:spPr/>
      <dgm:t>
        <a:bodyPr/>
        <a:lstStyle/>
        <a:p>
          <a:endParaRPr lang="en-TT"/>
        </a:p>
      </dgm:t>
    </dgm:pt>
    <dgm:pt modelId="{85B35E72-160D-4F27-96A8-1B0DD9D9888F}" type="sibTrans" cxnId="{440C296E-AAAB-4113-9295-ECF9B304672A}">
      <dgm:prSet/>
      <dgm:spPr/>
      <dgm:t>
        <a:bodyPr/>
        <a:lstStyle/>
        <a:p>
          <a:endParaRPr lang="en-TT"/>
        </a:p>
      </dgm:t>
    </dgm:pt>
    <dgm:pt modelId="{29CE2A77-1B6A-4737-A08E-525BAB8EDFDB}">
      <dgm:prSet phldrT="[Text]"/>
      <dgm:spPr/>
      <dgm:t>
        <a:bodyPr/>
        <a:lstStyle/>
        <a:p>
          <a:r>
            <a:rPr lang="en-TT" dirty="0" smtClean="0"/>
            <a:t>P22:Priorities for ICT</a:t>
          </a:r>
          <a:endParaRPr lang="en-TT" dirty="0"/>
        </a:p>
      </dgm:t>
    </dgm:pt>
    <dgm:pt modelId="{91EE013F-1E19-4FB0-873C-0FF52C97B67E}" type="parTrans" cxnId="{9A85235A-BA90-4CD0-8179-759ADEFAF08D}">
      <dgm:prSet/>
      <dgm:spPr/>
      <dgm:t>
        <a:bodyPr/>
        <a:lstStyle/>
        <a:p>
          <a:endParaRPr lang="en-TT"/>
        </a:p>
      </dgm:t>
    </dgm:pt>
    <dgm:pt modelId="{218C8421-42DA-4F4C-BBFB-519FA9A935FA}" type="sibTrans" cxnId="{9A85235A-BA90-4CD0-8179-759ADEFAF08D}">
      <dgm:prSet/>
      <dgm:spPr/>
      <dgm:t>
        <a:bodyPr/>
        <a:lstStyle/>
        <a:p>
          <a:endParaRPr lang="en-TT"/>
        </a:p>
      </dgm:t>
    </dgm:pt>
    <dgm:pt modelId="{881C712A-B075-47C0-8D55-BF8C9D970E71}">
      <dgm:prSet phldrT="[Text]"/>
      <dgm:spPr/>
      <dgm:t>
        <a:bodyPr/>
        <a:lstStyle/>
        <a:p>
          <a:r>
            <a:rPr lang="en-TT" dirty="0" smtClean="0"/>
            <a:t>Generating and Using Energy Sustainable</a:t>
          </a:r>
          <a:endParaRPr lang="en-TT" dirty="0"/>
        </a:p>
      </dgm:t>
    </dgm:pt>
    <dgm:pt modelId="{99A4271B-DDEB-4B59-A817-1DE86D615034}" type="parTrans" cxnId="{A56E476D-5AFD-4FA5-AD96-D43FA8FB5811}">
      <dgm:prSet/>
      <dgm:spPr/>
      <dgm:t>
        <a:bodyPr/>
        <a:lstStyle/>
        <a:p>
          <a:endParaRPr lang="en-TT"/>
        </a:p>
      </dgm:t>
    </dgm:pt>
    <dgm:pt modelId="{5D371697-8270-40B5-82C2-6B39D5E63645}" type="sibTrans" cxnId="{A56E476D-5AFD-4FA5-AD96-D43FA8FB5811}">
      <dgm:prSet/>
      <dgm:spPr/>
      <dgm:t>
        <a:bodyPr/>
        <a:lstStyle/>
        <a:p>
          <a:endParaRPr lang="en-TT"/>
        </a:p>
      </dgm:t>
    </dgm:pt>
    <dgm:pt modelId="{BCBEFD0E-008B-4C4D-9803-836ACDD2FAF8}">
      <dgm:prSet phldrT="[Text]"/>
      <dgm:spPr/>
      <dgm:t>
        <a:bodyPr/>
        <a:lstStyle/>
        <a:p>
          <a:r>
            <a:rPr lang="en-TT" dirty="0" smtClean="0"/>
            <a:t>Energy Efficiency</a:t>
          </a:r>
          <a:endParaRPr lang="en-TT" dirty="0"/>
        </a:p>
      </dgm:t>
    </dgm:pt>
    <dgm:pt modelId="{16D5116B-8147-4F26-8396-0609158F4B7D}" type="parTrans" cxnId="{457D51C5-5C5B-4A64-9FAF-122F588D36FE}">
      <dgm:prSet/>
      <dgm:spPr/>
      <dgm:t>
        <a:bodyPr/>
        <a:lstStyle/>
        <a:p>
          <a:endParaRPr lang="en-TT"/>
        </a:p>
      </dgm:t>
    </dgm:pt>
    <dgm:pt modelId="{485FC31C-A50A-4955-A43B-A363DC616295}" type="sibTrans" cxnId="{457D51C5-5C5B-4A64-9FAF-122F588D36FE}">
      <dgm:prSet/>
      <dgm:spPr/>
      <dgm:t>
        <a:bodyPr/>
        <a:lstStyle/>
        <a:p>
          <a:endParaRPr lang="en-TT"/>
        </a:p>
      </dgm:t>
    </dgm:pt>
    <dgm:pt modelId="{025F05E1-9E28-43E0-AB1B-A193B5035AEF}">
      <dgm:prSet phldrT="[Text]"/>
      <dgm:spPr/>
      <dgm:t>
        <a:bodyPr/>
        <a:lstStyle/>
        <a:p>
          <a:r>
            <a:rPr lang="en-TT" dirty="0" smtClean="0"/>
            <a:t>Sustainable Energy Extraction</a:t>
          </a:r>
          <a:endParaRPr lang="en-TT" dirty="0"/>
        </a:p>
      </dgm:t>
    </dgm:pt>
    <dgm:pt modelId="{CC1E9438-3535-4011-8E10-325F0665B44A}" type="parTrans" cxnId="{A061DE20-D019-4C8C-8002-523F4D02EB1D}">
      <dgm:prSet/>
      <dgm:spPr/>
      <dgm:t>
        <a:bodyPr/>
        <a:lstStyle/>
        <a:p>
          <a:endParaRPr lang="en-TT"/>
        </a:p>
      </dgm:t>
    </dgm:pt>
    <dgm:pt modelId="{6E11DB46-D300-4E9A-B2F6-7C5E30F487BE}" type="sibTrans" cxnId="{A061DE20-D019-4C8C-8002-523F4D02EB1D}">
      <dgm:prSet/>
      <dgm:spPr/>
      <dgm:t>
        <a:bodyPr/>
        <a:lstStyle/>
        <a:p>
          <a:endParaRPr lang="en-TT"/>
        </a:p>
      </dgm:t>
    </dgm:pt>
    <dgm:pt modelId="{1EFED200-2063-4B5B-9F5D-2E0D8A59BCE0}">
      <dgm:prSet phldrT="[Text]"/>
      <dgm:spPr/>
      <dgm:t>
        <a:bodyPr/>
        <a:lstStyle/>
        <a:p>
          <a:r>
            <a:rPr lang="en-TT" dirty="0" smtClean="0"/>
            <a:t>Managing Waste safely and efficiently</a:t>
          </a:r>
          <a:endParaRPr lang="en-TT" dirty="0"/>
        </a:p>
      </dgm:t>
    </dgm:pt>
    <dgm:pt modelId="{1D991B63-35C8-48E9-8BBF-811DA8F37166}" type="parTrans" cxnId="{2C6525C0-0B1B-4C9E-A911-662351CBC3EA}">
      <dgm:prSet/>
      <dgm:spPr/>
      <dgm:t>
        <a:bodyPr/>
        <a:lstStyle/>
        <a:p>
          <a:endParaRPr lang="en-TT"/>
        </a:p>
      </dgm:t>
    </dgm:pt>
    <dgm:pt modelId="{3830AB4A-6C3F-443A-A92B-5A589D8CB9A9}" type="sibTrans" cxnId="{2C6525C0-0B1B-4C9E-A911-662351CBC3EA}">
      <dgm:prSet/>
      <dgm:spPr/>
      <dgm:t>
        <a:bodyPr/>
        <a:lstStyle/>
        <a:p>
          <a:endParaRPr lang="en-TT"/>
        </a:p>
      </dgm:t>
    </dgm:pt>
    <dgm:pt modelId="{B4E5AB76-C89E-4AD7-8A5B-334E77F7A5DB}">
      <dgm:prSet/>
      <dgm:spPr/>
      <dgm:t>
        <a:bodyPr/>
        <a:lstStyle/>
        <a:p>
          <a:r>
            <a:rPr lang="en-TT" dirty="0" smtClean="0"/>
            <a:t>Waste Management</a:t>
          </a:r>
          <a:endParaRPr lang="en-TT" dirty="0"/>
        </a:p>
      </dgm:t>
    </dgm:pt>
    <dgm:pt modelId="{098EEFA8-487D-449E-B666-C8AA98FBC01A}" type="parTrans" cxnId="{A079FFB2-355F-4CA5-AD41-4C8AE2C65C68}">
      <dgm:prSet/>
      <dgm:spPr/>
      <dgm:t>
        <a:bodyPr/>
        <a:lstStyle/>
        <a:p>
          <a:endParaRPr lang="en-TT"/>
        </a:p>
      </dgm:t>
    </dgm:pt>
    <dgm:pt modelId="{6B2A2334-8454-4762-A6D7-D07AB2F087FE}" type="sibTrans" cxnId="{A079FFB2-355F-4CA5-AD41-4C8AE2C65C68}">
      <dgm:prSet/>
      <dgm:spPr/>
      <dgm:t>
        <a:bodyPr/>
        <a:lstStyle/>
        <a:p>
          <a:endParaRPr lang="en-TT"/>
        </a:p>
      </dgm:t>
    </dgm:pt>
    <dgm:pt modelId="{F19B9705-9BE3-4CED-8DB2-9291A80C3A07}" type="pres">
      <dgm:prSet presAssocID="{690A6D9F-97A0-4803-9E74-811E86709CE3}" presName="Name0" presStyleCnt="0">
        <dgm:presLayoutVars>
          <dgm:dir/>
          <dgm:animLvl val="lvl"/>
          <dgm:resizeHandles/>
        </dgm:presLayoutVars>
      </dgm:prSet>
      <dgm:spPr/>
      <dgm:t>
        <a:bodyPr/>
        <a:lstStyle/>
        <a:p>
          <a:endParaRPr lang="en-TT"/>
        </a:p>
      </dgm:t>
    </dgm:pt>
    <dgm:pt modelId="{F548321B-D307-492B-91F4-88E888927219}" type="pres">
      <dgm:prSet presAssocID="{B5B745F5-83DB-4029-9DF4-1C25C62874D9}" presName="linNode" presStyleCnt="0"/>
      <dgm:spPr/>
    </dgm:pt>
    <dgm:pt modelId="{F69D3DEB-E48B-4DCA-A3B5-EF498F3B1B55}" type="pres">
      <dgm:prSet presAssocID="{B5B745F5-83DB-4029-9DF4-1C25C62874D9}" presName="parentShp" presStyleLbl="node1" presStyleIdx="0" presStyleCnt="3" custLinFactNeighborX="-229" custLinFactNeighborY="2219">
        <dgm:presLayoutVars>
          <dgm:bulletEnabled val="1"/>
        </dgm:presLayoutVars>
      </dgm:prSet>
      <dgm:spPr/>
      <dgm:t>
        <a:bodyPr/>
        <a:lstStyle/>
        <a:p>
          <a:endParaRPr lang="en-TT"/>
        </a:p>
      </dgm:t>
    </dgm:pt>
    <dgm:pt modelId="{96E1FCFC-59E3-466E-BC4E-8BDAD00385E4}" type="pres">
      <dgm:prSet presAssocID="{B5B745F5-83DB-4029-9DF4-1C25C62874D9}" presName="childShp" presStyleLbl="bgAccFollowNode1" presStyleIdx="0" presStyleCnt="3">
        <dgm:presLayoutVars>
          <dgm:bulletEnabled val="1"/>
        </dgm:presLayoutVars>
      </dgm:prSet>
      <dgm:spPr/>
      <dgm:t>
        <a:bodyPr/>
        <a:lstStyle/>
        <a:p>
          <a:endParaRPr lang="en-TT"/>
        </a:p>
      </dgm:t>
    </dgm:pt>
    <dgm:pt modelId="{0B5593C9-7753-4A08-B3B1-3EFEDFA35560}" type="pres">
      <dgm:prSet presAssocID="{85B35E72-160D-4F27-96A8-1B0DD9D9888F}" presName="spacing" presStyleCnt="0"/>
      <dgm:spPr/>
    </dgm:pt>
    <dgm:pt modelId="{D942F368-088E-45D1-86B3-36D28327CDEA}" type="pres">
      <dgm:prSet presAssocID="{881C712A-B075-47C0-8D55-BF8C9D970E71}" presName="linNode" presStyleCnt="0"/>
      <dgm:spPr/>
    </dgm:pt>
    <dgm:pt modelId="{18586AA6-5930-4397-B801-30D87350C14B}" type="pres">
      <dgm:prSet presAssocID="{881C712A-B075-47C0-8D55-BF8C9D970E71}" presName="parentShp" presStyleLbl="node1" presStyleIdx="1" presStyleCnt="3" custLinFactNeighborY="26">
        <dgm:presLayoutVars>
          <dgm:bulletEnabled val="1"/>
        </dgm:presLayoutVars>
      </dgm:prSet>
      <dgm:spPr/>
      <dgm:t>
        <a:bodyPr/>
        <a:lstStyle/>
        <a:p>
          <a:endParaRPr lang="en-TT"/>
        </a:p>
      </dgm:t>
    </dgm:pt>
    <dgm:pt modelId="{7F1AF864-16CD-4E78-83F0-58ED5D20A2ED}" type="pres">
      <dgm:prSet presAssocID="{881C712A-B075-47C0-8D55-BF8C9D970E71}" presName="childShp" presStyleLbl="bgAccFollowNode1" presStyleIdx="1" presStyleCnt="3">
        <dgm:presLayoutVars>
          <dgm:bulletEnabled val="1"/>
        </dgm:presLayoutVars>
      </dgm:prSet>
      <dgm:spPr/>
      <dgm:t>
        <a:bodyPr/>
        <a:lstStyle/>
        <a:p>
          <a:endParaRPr lang="en-TT"/>
        </a:p>
      </dgm:t>
    </dgm:pt>
    <dgm:pt modelId="{073F7D19-FFB9-4D63-B79B-5BCD1D4E019A}" type="pres">
      <dgm:prSet presAssocID="{5D371697-8270-40B5-82C2-6B39D5E63645}" presName="spacing" presStyleCnt="0"/>
      <dgm:spPr/>
    </dgm:pt>
    <dgm:pt modelId="{BF184466-9FF9-4DA1-AEAE-35E11FECC77C}" type="pres">
      <dgm:prSet presAssocID="{1EFED200-2063-4B5B-9F5D-2E0D8A59BCE0}" presName="linNode" presStyleCnt="0"/>
      <dgm:spPr/>
    </dgm:pt>
    <dgm:pt modelId="{BBA09C32-C995-4B74-83E4-8B01702E9B6A}" type="pres">
      <dgm:prSet presAssocID="{1EFED200-2063-4B5B-9F5D-2E0D8A59BCE0}" presName="parentShp" presStyleLbl="node1" presStyleIdx="2" presStyleCnt="3" custLinFactNeighborY="26">
        <dgm:presLayoutVars>
          <dgm:bulletEnabled val="1"/>
        </dgm:presLayoutVars>
      </dgm:prSet>
      <dgm:spPr/>
      <dgm:t>
        <a:bodyPr/>
        <a:lstStyle/>
        <a:p>
          <a:endParaRPr lang="en-TT"/>
        </a:p>
      </dgm:t>
    </dgm:pt>
    <dgm:pt modelId="{0B2CB035-E50D-4B81-939A-72D5D92E49C2}" type="pres">
      <dgm:prSet presAssocID="{1EFED200-2063-4B5B-9F5D-2E0D8A59BCE0}" presName="childShp" presStyleLbl="bgAccFollowNode1" presStyleIdx="2" presStyleCnt="3">
        <dgm:presLayoutVars>
          <dgm:bulletEnabled val="1"/>
        </dgm:presLayoutVars>
      </dgm:prSet>
      <dgm:spPr/>
      <dgm:t>
        <a:bodyPr/>
        <a:lstStyle/>
        <a:p>
          <a:endParaRPr lang="en-TT"/>
        </a:p>
      </dgm:t>
    </dgm:pt>
  </dgm:ptLst>
  <dgm:cxnLst>
    <dgm:cxn modelId="{C1F7BE21-15E1-4F74-8708-96EDD4F95D86}" type="presOf" srcId="{881C712A-B075-47C0-8D55-BF8C9D970E71}" destId="{18586AA6-5930-4397-B801-30D87350C14B}" srcOrd="0" destOrd="0" presId="urn:microsoft.com/office/officeart/2005/8/layout/vList6"/>
    <dgm:cxn modelId="{62265DD9-3EA5-4137-BFE3-6C1CADB820EF}" type="presOf" srcId="{B5B745F5-83DB-4029-9DF4-1C25C62874D9}" destId="{F69D3DEB-E48B-4DCA-A3B5-EF498F3B1B55}" srcOrd="0" destOrd="0" presId="urn:microsoft.com/office/officeart/2005/8/layout/vList6"/>
    <dgm:cxn modelId="{440C296E-AAAB-4113-9295-ECF9B304672A}" srcId="{690A6D9F-97A0-4803-9E74-811E86709CE3}" destId="{B5B745F5-83DB-4029-9DF4-1C25C62874D9}" srcOrd="0" destOrd="0" parTransId="{0FAD3C4D-8EF5-41F8-A123-C289756B5B52}" sibTransId="{85B35E72-160D-4F27-96A8-1B0DD9D9888F}"/>
    <dgm:cxn modelId="{9A85235A-BA90-4CD0-8179-759ADEFAF08D}" srcId="{B5B745F5-83DB-4029-9DF4-1C25C62874D9}" destId="{29CE2A77-1B6A-4737-A08E-525BAB8EDFDB}" srcOrd="0" destOrd="0" parTransId="{91EE013F-1E19-4FB0-873C-0FF52C97B67E}" sibTransId="{218C8421-42DA-4F4C-BBFB-519FA9A935FA}"/>
    <dgm:cxn modelId="{3F398375-E4B1-4304-8016-A9CD19ADDFD1}" type="presOf" srcId="{BCBEFD0E-008B-4C4D-9803-836ACDD2FAF8}" destId="{7F1AF864-16CD-4E78-83F0-58ED5D20A2ED}" srcOrd="0" destOrd="0" presId="urn:microsoft.com/office/officeart/2005/8/layout/vList6"/>
    <dgm:cxn modelId="{EC31571B-B2CC-4FA6-ACA4-A5974049BC2E}" type="presOf" srcId="{B4E5AB76-C89E-4AD7-8A5B-334E77F7A5DB}" destId="{0B2CB035-E50D-4B81-939A-72D5D92E49C2}" srcOrd="0" destOrd="0" presId="urn:microsoft.com/office/officeart/2005/8/layout/vList6"/>
    <dgm:cxn modelId="{38933EA7-40EB-499A-9E2F-782F8FD8A143}" type="presOf" srcId="{690A6D9F-97A0-4803-9E74-811E86709CE3}" destId="{F19B9705-9BE3-4CED-8DB2-9291A80C3A07}" srcOrd="0" destOrd="0" presId="urn:microsoft.com/office/officeart/2005/8/layout/vList6"/>
    <dgm:cxn modelId="{204BC9C6-C092-4478-BD51-F9AFD065376B}" type="presOf" srcId="{1EFED200-2063-4B5B-9F5D-2E0D8A59BCE0}" destId="{BBA09C32-C995-4B74-83E4-8B01702E9B6A}" srcOrd="0" destOrd="0" presId="urn:microsoft.com/office/officeart/2005/8/layout/vList6"/>
    <dgm:cxn modelId="{457D51C5-5C5B-4A64-9FAF-122F588D36FE}" srcId="{881C712A-B075-47C0-8D55-BF8C9D970E71}" destId="{BCBEFD0E-008B-4C4D-9803-836ACDD2FAF8}" srcOrd="0" destOrd="0" parTransId="{16D5116B-8147-4F26-8396-0609158F4B7D}" sibTransId="{485FC31C-A50A-4955-A43B-A363DC616295}"/>
    <dgm:cxn modelId="{A061DE20-D019-4C8C-8002-523F4D02EB1D}" srcId="{881C712A-B075-47C0-8D55-BF8C9D970E71}" destId="{025F05E1-9E28-43E0-AB1B-A193B5035AEF}" srcOrd="1" destOrd="0" parTransId="{CC1E9438-3535-4011-8E10-325F0665B44A}" sibTransId="{6E11DB46-D300-4E9A-B2F6-7C5E30F487BE}"/>
    <dgm:cxn modelId="{A56E476D-5AFD-4FA5-AD96-D43FA8FB5811}" srcId="{690A6D9F-97A0-4803-9E74-811E86709CE3}" destId="{881C712A-B075-47C0-8D55-BF8C9D970E71}" srcOrd="1" destOrd="0" parTransId="{99A4271B-DDEB-4B59-A817-1DE86D615034}" sibTransId="{5D371697-8270-40B5-82C2-6B39D5E63645}"/>
    <dgm:cxn modelId="{A079FFB2-355F-4CA5-AD41-4C8AE2C65C68}" srcId="{1EFED200-2063-4B5B-9F5D-2E0D8A59BCE0}" destId="{B4E5AB76-C89E-4AD7-8A5B-334E77F7A5DB}" srcOrd="0" destOrd="0" parTransId="{098EEFA8-487D-449E-B666-C8AA98FBC01A}" sibTransId="{6B2A2334-8454-4762-A6D7-D07AB2F087FE}"/>
    <dgm:cxn modelId="{39FA8F7A-89C8-45A6-8A4D-2071BBE23CF9}" type="presOf" srcId="{29CE2A77-1B6A-4737-A08E-525BAB8EDFDB}" destId="{96E1FCFC-59E3-466E-BC4E-8BDAD00385E4}" srcOrd="0" destOrd="0" presId="urn:microsoft.com/office/officeart/2005/8/layout/vList6"/>
    <dgm:cxn modelId="{2C6525C0-0B1B-4C9E-A911-662351CBC3EA}" srcId="{690A6D9F-97A0-4803-9E74-811E86709CE3}" destId="{1EFED200-2063-4B5B-9F5D-2E0D8A59BCE0}" srcOrd="2" destOrd="0" parTransId="{1D991B63-35C8-48E9-8BBF-811DA8F37166}" sibTransId="{3830AB4A-6C3F-443A-A92B-5A589D8CB9A9}"/>
    <dgm:cxn modelId="{71A19859-8378-4891-8A2B-BF832E5473DF}" type="presOf" srcId="{025F05E1-9E28-43E0-AB1B-A193B5035AEF}" destId="{7F1AF864-16CD-4E78-83F0-58ED5D20A2ED}" srcOrd="0" destOrd="1" presId="urn:microsoft.com/office/officeart/2005/8/layout/vList6"/>
    <dgm:cxn modelId="{633061E2-A83D-49AA-8C5E-AFAADA795C9E}" type="presParOf" srcId="{F19B9705-9BE3-4CED-8DB2-9291A80C3A07}" destId="{F548321B-D307-492B-91F4-88E888927219}" srcOrd="0" destOrd="0" presId="urn:microsoft.com/office/officeart/2005/8/layout/vList6"/>
    <dgm:cxn modelId="{E3B1DFDF-34CE-4749-8AF2-038A7673B92A}" type="presParOf" srcId="{F548321B-D307-492B-91F4-88E888927219}" destId="{F69D3DEB-E48B-4DCA-A3B5-EF498F3B1B55}" srcOrd="0" destOrd="0" presId="urn:microsoft.com/office/officeart/2005/8/layout/vList6"/>
    <dgm:cxn modelId="{0C1FBD00-596D-42FF-BB9D-1A41DB080025}" type="presParOf" srcId="{F548321B-D307-492B-91F4-88E888927219}" destId="{96E1FCFC-59E3-466E-BC4E-8BDAD00385E4}" srcOrd="1" destOrd="0" presId="urn:microsoft.com/office/officeart/2005/8/layout/vList6"/>
    <dgm:cxn modelId="{13E8D312-ECB2-49AA-969D-0DFC5780FAD6}" type="presParOf" srcId="{F19B9705-9BE3-4CED-8DB2-9291A80C3A07}" destId="{0B5593C9-7753-4A08-B3B1-3EFEDFA35560}" srcOrd="1" destOrd="0" presId="urn:microsoft.com/office/officeart/2005/8/layout/vList6"/>
    <dgm:cxn modelId="{608A802F-4638-4720-9BE5-9CD0B7184B64}" type="presParOf" srcId="{F19B9705-9BE3-4CED-8DB2-9291A80C3A07}" destId="{D942F368-088E-45D1-86B3-36D28327CDEA}" srcOrd="2" destOrd="0" presId="urn:microsoft.com/office/officeart/2005/8/layout/vList6"/>
    <dgm:cxn modelId="{A739687E-709C-493D-9C59-903C6E66A109}" type="presParOf" srcId="{D942F368-088E-45D1-86B3-36D28327CDEA}" destId="{18586AA6-5930-4397-B801-30D87350C14B}" srcOrd="0" destOrd="0" presId="urn:microsoft.com/office/officeart/2005/8/layout/vList6"/>
    <dgm:cxn modelId="{5C9B828E-3A61-434B-BCCD-FD6329ED7495}" type="presParOf" srcId="{D942F368-088E-45D1-86B3-36D28327CDEA}" destId="{7F1AF864-16CD-4E78-83F0-58ED5D20A2ED}" srcOrd="1" destOrd="0" presId="urn:microsoft.com/office/officeart/2005/8/layout/vList6"/>
    <dgm:cxn modelId="{F242B1BC-BA3F-4669-9466-9556CB73620B}" type="presParOf" srcId="{F19B9705-9BE3-4CED-8DB2-9291A80C3A07}" destId="{073F7D19-FFB9-4D63-B79B-5BCD1D4E019A}" srcOrd="3" destOrd="0" presId="urn:microsoft.com/office/officeart/2005/8/layout/vList6"/>
    <dgm:cxn modelId="{49326545-0967-4C4C-8D41-6206E1BB8CD2}" type="presParOf" srcId="{F19B9705-9BE3-4CED-8DB2-9291A80C3A07}" destId="{BF184466-9FF9-4DA1-AEAE-35E11FECC77C}" srcOrd="4" destOrd="0" presId="urn:microsoft.com/office/officeart/2005/8/layout/vList6"/>
    <dgm:cxn modelId="{8480B5E3-F48C-4607-B5E1-A0757B8DCCEE}" type="presParOf" srcId="{BF184466-9FF9-4DA1-AEAE-35E11FECC77C}" destId="{BBA09C32-C995-4B74-83E4-8B01702E9B6A}" srcOrd="0" destOrd="0" presId="urn:microsoft.com/office/officeart/2005/8/layout/vList6"/>
    <dgm:cxn modelId="{254D1488-EE0C-4A3F-9C01-54797D9FBF53}" type="presParOf" srcId="{BF184466-9FF9-4DA1-AEAE-35E11FECC77C}" destId="{0B2CB035-E50D-4B81-939A-72D5D92E49C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0E41B2-DD97-47CB-A93F-FCC447E645F0}" type="doc">
      <dgm:prSet loTypeId="urn:microsoft.com/office/officeart/2005/8/layout/pyramid1" loCatId="pyramid" qsTypeId="urn:microsoft.com/office/officeart/2005/8/quickstyle/simple2" qsCatId="simple" csTypeId="urn:microsoft.com/office/officeart/2005/8/colors/accent1_2" csCatId="accent1" phldr="1"/>
      <dgm:spPr/>
    </dgm:pt>
    <dgm:pt modelId="{1A855226-A362-4FD2-A027-3571AA652375}">
      <dgm:prSet phldrT="[Text]">
        <dgm:style>
          <a:lnRef idx="2">
            <a:schemeClr val="accent2"/>
          </a:lnRef>
          <a:fillRef idx="1">
            <a:schemeClr val="lt1"/>
          </a:fillRef>
          <a:effectRef idx="0">
            <a:schemeClr val="accent2"/>
          </a:effectRef>
          <a:fontRef idx="minor">
            <a:schemeClr val="dk1"/>
          </a:fontRef>
        </dgm:style>
      </dgm:prSet>
      <dgm:spPr>
        <a:solidFill>
          <a:schemeClr val="accent3">
            <a:lumMod val="75000"/>
          </a:schemeClr>
        </a:solidFill>
        <a:ln>
          <a:solidFill>
            <a:schemeClr val="tx1">
              <a:lumMod val="75000"/>
              <a:lumOff val="25000"/>
            </a:schemeClr>
          </a:solidFill>
        </a:ln>
      </dgm:spPr>
      <dgm:t>
        <a:bodyPr/>
        <a:lstStyle/>
        <a:p>
          <a:r>
            <a:rPr lang="en-US" dirty="0" smtClean="0"/>
            <a:t>Regional Plans</a:t>
          </a:r>
        </a:p>
      </dgm:t>
    </dgm:pt>
    <dgm:pt modelId="{A4F3EB82-92F9-46DE-B460-CF5A23A823BA}" type="parTrans" cxnId="{F4A4D6AA-35AA-4569-9518-74676A4D9D8D}">
      <dgm:prSet/>
      <dgm:spPr/>
      <dgm:t>
        <a:bodyPr/>
        <a:lstStyle/>
        <a:p>
          <a:endParaRPr lang="en-US"/>
        </a:p>
      </dgm:t>
    </dgm:pt>
    <dgm:pt modelId="{8AB60AF9-7D70-4FDF-9AA2-3E3FC8A48CBD}" type="sibTrans" cxnId="{F4A4D6AA-35AA-4569-9518-74676A4D9D8D}">
      <dgm:prSet/>
      <dgm:spPr/>
      <dgm:t>
        <a:bodyPr/>
        <a:lstStyle/>
        <a:p>
          <a:endParaRPr lang="en-US"/>
        </a:p>
      </dgm:t>
    </dgm:pt>
    <dgm:pt modelId="{F1EE1399-434E-48DE-99B2-DE140F2DBC66}">
      <dgm:prSet phldrT="[Text]"/>
      <dgm:spPr>
        <a:solidFill>
          <a:schemeClr val="bg1">
            <a:lumMod val="65000"/>
          </a:schemeClr>
        </a:solidFill>
        <a:ln>
          <a:solidFill>
            <a:schemeClr val="tx1">
              <a:lumMod val="50000"/>
              <a:lumOff val="50000"/>
            </a:schemeClr>
          </a:solidFill>
        </a:ln>
      </dgm:spPr>
      <dgm:t>
        <a:bodyPr/>
        <a:lstStyle/>
        <a:p>
          <a:endParaRPr lang="en-US" dirty="0" smtClean="0"/>
        </a:p>
        <a:p>
          <a:r>
            <a:rPr lang="en-US" dirty="0" smtClean="0"/>
            <a:t>NSDS</a:t>
          </a:r>
          <a:endParaRPr lang="en-US" dirty="0"/>
        </a:p>
      </dgm:t>
    </dgm:pt>
    <dgm:pt modelId="{660C64D9-B069-4040-BB48-FD5667EFC0B0}" type="sibTrans" cxnId="{E9FA95D2-C539-40CF-8EC2-CFC452FFEA94}">
      <dgm:prSet/>
      <dgm:spPr/>
      <dgm:t>
        <a:bodyPr/>
        <a:lstStyle/>
        <a:p>
          <a:endParaRPr lang="en-US"/>
        </a:p>
      </dgm:t>
    </dgm:pt>
    <dgm:pt modelId="{66B02593-BF1E-498F-AF5F-3EE34321D7E3}" type="parTrans" cxnId="{E9FA95D2-C539-40CF-8EC2-CFC452FFEA94}">
      <dgm:prSet/>
      <dgm:spPr/>
      <dgm:t>
        <a:bodyPr/>
        <a:lstStyle/>
        <a:p>
          <a:endParaRPr lang="en-US"/>
        </a:p>
      </dgm:t>
    </dgm:pt>
    <dgm:pt modelId="{3D6D40CE-2D83-49AE-A077-7EFEA2AAD764}">
      <dgm:prSet phldrT="[Text]"/>
      <dgm:spPr>
        <a:solidFill>
          <a:schemeClr val="accent2">
            <a:lumMod val="50000"/>
          </a:schemeClr>
        </a:solidFill>
        <a:ln>
          <a:solidFill>
            <a:schemeClr val="tx1"/>
          </a:solidFill>
        </a:ln>
      </dgm:spPr>
      <dgm:t>
        <a:bodyPr/>
        <a:lstStyle/>
        <a:p>
          <a:r>
            <a:rPr lang="en-US" dirty="0" smtClean="0"/>
            <a:t>Local Area/Community Plans</a:t>
          </a:r>
          <a:endParaRPr lang="en-US" dirty="0"/>
        </a:p>
      </dgm:t>
    </dgm:pt>
    <dgm:pt modelId="{414F05C1-9EDF-4195-AC9D-985DFD5A326C}" type="parTrans" cxnId="{994195E7-63F6-4A9B-9745-0BA5988732A5}">
      <dgm:prSet/>
      <dgm:spPr/>
      <dgm:t>
        <a:bodyPr/>
        <a:lstStyle/>
        <a:p>
          <a:endParaRPr lang="en-US"/>
        </a:p>
      </dgm:t>
    </dgm:pt>
    <dgm:pt modelId="{0D13A727-1076-434F-A8B3-43558C173C69}" type="sibTrans" cxnId="{994195E7-63F6-4A9B-9745-0BA5988732A5}">
      <dgm:prSet/>
      <dgm:spPr/>
      <dgm:t>
        <a:bodyPr/>
        <a:lstStyle/>
        <a:p>
          <a:endParaRPr lang="en-US"/>
        </a:p>
      </dgm:t>
    </dgm:pt>
    <dgm:pt modelId="{55A7FD3D-7D4A-4B51-9064-380153DB3611}">
      <dgm:prSet/>
      <dgm:spPr>
        <a:solidFill>
          <a:srgbClr val="FFC000"/>
        </a:solidFill>
      </dgm:spPr>
      <dgm:t>
        <a:bodyPr/>
        <a:lstStyle/>
        <a:p>
          <a:endParaRPr lang="en-US" dirty="0" smtClean="0"/>
        </a:p>
        <a:p>
          <a:r>
            <a:rPr lang="en-US" dirty="0" smtClean="0"/>
            <a:t>Government</a:t>
          </a:r>
        </a:p>
        <a:p>
          <a:r>
            <a:rPr lang="en-US" dirty="0" smtClean="0"/>
            <a:t>Policy</a:t>
          </a:r>
          <a:endParaRPr lang="en-US" dirty="0"/>
        </a:p>
      </dgm:t>
    </dgm:pt>
    <dgm:pt modelId="{2643A6E5-4BEE-4732-AFE6-9CBC37D5E755}" type="parTrans" cxnId="{9401DFEC-FB79-4030-9C9A-6CFFF2D573C2}">
      <dgm:prSet/>
      <dgm:spPr/>
      <dgm:t>
        <a:bodyPr/>
        <a:lstStyle/>
        <a:p>
          <a:endParaRPr lang="en-US"/>
        </a:p>
      </dgm:t>
    </dgm:pt>
    <dgm:pt modelId="{B7043EF4-23AB-4021-BA37-7E39E414116B}" type="sibTrans" cxnId="{9401DFEC-FB79-4030-9C9A-6CFFF2D573C2}">
      <dgm:prSet/>
      <dgm:spPr/>
      <dgm:t>
        <a:bodyPr/>
        <a:lstStyle/>
        <a:p>
          <a:endParaRPr lang="en-US"/>
        </a:p>
      </dgm:t>
    </dgm:pt>
    <dgm:pt modelId="{07AB767A-9A9E-465E-A3D6-32130B965D8B}" type="pres">
      <dgm:prSet presAssocID="{030E41B2-DD97-47CB-A93F-FCC447E645F0}" presName="Name0" presStyleCnt="0">
        <dgm:presLayoutVars>
          <dgm:dir/>
          <dgm:animLvl val="lvl"/>
          <dgm:resizeHandles val="exact"/>
        </dgm:presLayoutVars>
      </dgm:prSet>
      <dgm:spPr/>
    </dgm:pt>
    <dgm:pt modelId="{26C86351-1663-4E8E-873B-39DFEFFD9AE3}" type="pres">
      <dgm:prSet presAssocID="{55A7FD3D-7D4A-4B51-9064-380153DB3611}" presName="Name8" presStyleCnt="0"/>
      <dgm:spPr/>
    </dgm:pt>
    <dgm:pt modelId="{97EDAADA-631E-4419-9ECC-0529AB11BE3E}" type="pres">
      <dgm:prSet presAssocID="{55A7FD3D-7D4A-4B51-9064-380153DB3611}" presName="level" presStyleLbl="node1" presStyleIdx="0" presStyleCnt="4" custScaleY="57431" custLinFactNeighborX="-174" custLinFactNeighborY="0">
        <dgm:presLayoutVars>
          <dgm:chMax val="1"/>
          <dgm:bulletEnabled val="1"/>
        </dgm:presLayoutVars>
      </dgm:prSet>
      <dgm:spPr/>
      <dgm:t>
        <a:bodyPr/>
        <a:lstStyle/>
        <a:p>
          <a:endParaRPr lang="en-US"/>
        </a:p>
      </dgm:t>
    </dgm:pt>
    <dgm:pt modelId="{74F53A27-9E8D-4945-962F-1541F1AE0D28}" type="pres">
      <dgm:prSet presAssocID="{55A7FD3D-7D4A-4B51-9064-380153DB3611}" presName="levelTx" presStyleLbl="revTx" presStyleIdx="0" presStyleCnt="0">
        <dgm:presLayoutVars>
          <dgm:chMax val="1"/>
          <dgm:bulletEnabled val="1"/>
        </dgm:presLayoutVars>
      </dgm:prSet>
      <dgm:spPr/>
      <dgm:t>
        <a:bodyPr/>
        <a:lstStyle/>
        <a:p>
          <a:endParaRPr lang="en-US"/>
        </a:p>
      </dgm:t>
    </dgm:pt>
    <dgm:pt modelId="{49D9DAA1-D8B7-47C4-AAAC-04C028FE2B56}" type="pres">
      <dgm:prSet presAssocID="{F1EE1399-434E-48DE-99B2-DE140F2DBC66}" presName="Name8" presStyleCnt="0"/>
      <dgm:spPr/>
    </dgm:pt>
    <dgm:pt modelId="{4BD5F048-AE5C-4CF3-95FC-47684BE1A7B8}" type="pres">
      <dgm:prSet presAssocID="{F1EE1399-434E-48DE-99B2-DE140F2DBC66}" presName="level" presStyleLbl="node1" presStyleIdx="1" presStyleCnt="4" custScaleY="41828" custLinFactNeighborX="-209" custLinFactNeighborY="-1083">
        <dgm:presLayoutVars>
          <dgm:chMax val="1"/>
          <dgm:bulletEnabled val="1"/>
        </dgm:presLayoutVars>
      </dgm:prSet>
      <dgm:spPr/>
      <dgm:t>
        <a:bodyPr/>
        <a:lstStyle/>
        <a:p>
          <a:endParaRPr lang="en-US"/>
        </a:p>
      </dgm:t>
    </dgm:pt>
    <dgm:pt modelId="{A9CD4F46-6EE3-4233-B843-9FCDAE826296}" type="pres">
      <dgm:prSet presAssocID="{F1EE1399-434E-48DE-99B2-DE140F2DBC66}" presName="levelTx" presStyleLbl="revTx" presStyleIdx="0" presStyleCnt="0">
        <dgm:presLayoutVars>
          <dgm:chMax val="1"/>
          <dgm:bulletEnabled val="1"/>
        </dgm:presLayoutVars>
      </dgm:prSet>
      <dgm:spPr/>
      <dgm:t>
        <a:bodyPr/>
        <a:lstStyle/>
        <a:p>
          <a:endParaRPr lang="en-US"/>
        </a:p>
      </dgm:t>
    </dgm:pt>
    <dgm:pt modelId="{D32846C1-A624-430A-8556-E022CE0E8D17}" type="pres">
      <dgm:prSet presAssocID="{1A855226-A362-4FD2-A027-3571AA652375}" presName="Name8" presStyleCnt="0"/>
      <dgm:spPr/>
    </dgm:pt>
    <dgm:pt modelId="{B098E9A9-FB88-4A39-BC85-6A080BC9C8EB}" type="pres">
      <dgm:prSet presAssocID="{1A855226-A362-4FD2-A027-3571AA652375}" presName="level" presStyleLbl="node1" presStyleIdx="2" presStyleCnt="4" custScaleY="41994">
        <dgm:presLayoutVars>
          <dgm:chMax val="1"/>
          <dgm:bulletEnabled val="1"/>
        </dgm:presLayoutVars>
      </dgm:prSet>
      <dgm:spPr/>
      <dgm:t>
        <a:bodyPr/>
        <a:lstStyle/>
        <a:p>
          <a:endParaRPr lang="en-US"/>
        </a:p>
      </dgm:t>
    </dgm:pt>
    <dgm:pt modelId="{938921DF-03AA-4D7D-ADE6-12C148879BD9}" type="pres">
      <dgm:prSet presAssocID="{1A855226-A362-4FD2-A027-3571AA652375}" presName="levelTx" presStyleLbl="revTx" presStyleIdx="0" presStyleCnt="0">
        <dgm:presLayoutVars>
          <dgm:chMax val="1"/>
          <dgm:bulletEnabled val="1"/>
        </dgm:presLayoutVars>
      </dgm:prSet>
      <dgm:spPr/>
      <dgm:t>
        <a:bodyPr/>
        <a:lstStyle/>
        <a:p>
          <a:endParaRPr lang="en-US"/>
        </a:p>
      </dgm:t>
    </dgm:pt>
    <dgm:pt modelId="{B859641A-2A14-4443-9FE7-253A4E0E5C9E}" type="pres">
      <dgm:prSet presAssocID="{3D6D40CE-2D83-49AE-A077-7EFEA2AAD764}" presName="Name8" presStyleCnt="0"/>
      <dgm:spPr/>
    </dgm:pt>
    <dgm:pt modelId="{B996786C-3E57-4929-9E56-6D95F8DA7AEC}" type="pres">
      <dgm:prSet presAssocID="{3D6D40CE-2D83-49AE-A077-7EFEA2AAD764}" presName="level" presStyleLbl="node1" presStyleIdx="3" presStyleCnt="4" custScaleY="45068" custLinFactNeighborY="0">
        <dgm:presLayoutVars>
          <dgm:chMax val="1"/>
          <dgm:bulletEnabled val="1"/>
        </dgm:presLayoutVars>
      </dgm:prSet>
      <dgm:spPr/>
      <dgm:t>
        <a:bodyPr/>
        <a:lstStyle/>
        <a:p>
          <a:endParaRPr lang="en-US"/>
        </a:p>
      </dgm:t>
    </dgm:pt>
    <dgm:pt modelId="{5C646815-C3A5-4F4C-931E-A07CD2192DD6}" type="pres">
      <dgm:prSet presAssocID="{3D6D40CE-2D83-49AE-A077-7EFEA2AAD764}" presName="levelTx" presStyleLbl="revTx" presStyleIdx="0" presStyleCnt="0">
        <dgm:presLayoutVars>
          <dgm:chMax val="1"/>
          <dgm:bulletEnabled val="1"/>
        </dgm:presLayoutVars>
      </dgm:prSet>
      <dgm:spPr/>
      <dgm:t>
        <a:bodyPr/>
        <a:lstStyle/>
        <a:p>
          <a:endParaRPr lang="en-US"/>
        </a:p>
      </dgm:t>
    </dgm:pt>
  </dgm:ptLst>
  <dgm:cxnLst>
    <dgm:cxn modelId="{994195E7-63F6-4A9B-9745-0BA5988732A5}" srcId="{030E41B2-DD97-47CB-A93F-FCC447E645F0}" destId="{3D6D40CE-2D83-49AE-A077-7EFEA2AAD764}" srcOrd="3" destOrd="0" parTransId="{414F05C1-9EDF-4195-AC9D-985DFD5A326C}" sibTransId="{0D13A727-1076-434F-A8B3-43558C173C69}"/>
    <dgm:cxn modelId="{1D29CBDC-BF2F-4B7E-8EE1-5B6A616E931E}" type="presOf" srcId="{55A7FD3D-7D4A-4B51-9064-380153DB3611}" destId="{97EDAADA-631E-4419-9ECC-0529AB11BE3E}" srcOrd="0" destOrd="0" presId="urn:microsoft.com/office/officeart/2005/8/layout/pyramid1"/>
    <dgm:cxn modelId="{797586DA-D940-4278-BA88-9F3D84C6EAB6}" type="presOf" srcId="{3D6D40CE-2D83-49AE-A077-7EFEA2AAD764}" destId="{B996786C-3E57-4929-9E56-6D95F8DA7AEC}" srcOrd="0" destOrd="0" presId="urn:microsoft.com/office/officeart/2005/8/layout/pyramid1"/>
    <dgm:cxn modelId="{D6853910-94E5-4736-815A-71FF669D1331}" type="presOf" srcId="{1A855226-A362-4FD2-A027-3571AA652375}" destId="{B098E9A9-FB88-4A39-BC85-6A080BC9C8EB}" srcOrd="0" destOrd="0" presId="urn:microsoft.com/office/officeart/2005/8/layout/pyramid1"/>
    <dgm:cxn modelId="{BCBF375C-1C3B-4228-979A-38BEED295BE6}" type="presOf" srcId="{55A7FD3D-7D4A-4B51-9064-380153DB3611}" destId="{74F53A27-9E8D-4945-962F-1541F1AE0D28}" srcOrd="1" destOrd="0" presId="urn:microsoft.com/office/officeart/2005/8/layout/pyramid1"/>
    <dgm:cxn modelId="{816D578F-1259-4B4C-9302-9F016DE904B4}" type="presOf" srcId="{F1EE1399-434E-48DE-99B2-DE140F2DBC66}" destId="{A9CD4F46-6EE3-4233-B843-9FCDAE826296}" srcOrd="1" destOrd="0" presId="urn:microsoft.com/office/officeart/2005/8/layout/pyramid1"/>
    <dgm:cxn modelId="{C6326B72-0FB4-4AB7-B17F-FF2226FFDDCB}" type="presOf" srcId="{1A855226-A362-4FD2-A027-3571AA652375}" destId="{938921DF-03AA-4D7D-ADE6-12C148879BD9}" srcOrd="1" destOrd="0" presId="urn:microsoft.com/office/officeart/2005/8/layout/pyramid1"/>
    <dgm:cxn modelId="{23C5BBBE-BC45-4E19-A496-D180CDE21DA9}" type="presOf" srcId="{030E41B2-DD97-47CB-A93F-FCC447E645F0}" destId="{07AB767A-9A9E-465E-A3D6-32130B965D8B}" srcOrd="0" destOrd="0" presId="urn:microsoft.com/office/officeart/2005/8/layout/pyramid1"/>
    <dgm:cxn modelId="{9401DFEC-FB79-4030-9C9A-6CFFF2D573C2}" srcId="{030E41B2-DD97-47CB-A93F-FCC447E645F0}" destId="{55A7FD3D-7D4A-4B51-9064-380153DB3611}" srcOrd="0" destOrd="0" parTransId="{2643A6E5-4BEE-4732-AFE6-9CBC37D5E755}" sibTransId="{B7043EF4-23AB-4021-BA37-7E39E414116B}"/>
    <dgm:cxn modelId="{040A202E-1D37-4778-AE78-19DD1D8A8050}" type="presOf" srcId="{F1EE1399-434E-48DE-99B2-DE140F2DBC66}" destId="{4BD5F048-AE5C-4CF3-95FC-47684BE1A7B8}" srcOrd="0" destOrd="0" presId="urn:microsoft.com/office/officeart/2005/8/layout/pyramid1"/>
    <dgm:cxn modelId="{44D1D04B-051D-436E-B9E4-2D7A3F693F6A}" type="presOf" srcId="{3D6D40CE-2D83-49AE-A077-7EFEA2AAD764}" destId="{5C646815-C3A5-4F4C-931E-A07CD2192DD6}" srcOrd="1" destOrd="0" presId="urn:microsoft.com/office/officeart/2005/8/layout/pyramid1"/>
    <dgm:cxn modelId="{E9FA95D2-C539-40CF-8EC2-CFC452FFEA94}" srcId="{030E41B2-DD97-47CB-A93F-FCC447E645F0}" destId="{F1EE1399-434E-48DE-99B2-DE140F2DBC66}" srcOrd="1" destOrd="0" parTransId="{66B02593-BF1E-498F-AF5F-3EE34321D7E3}" sibTransId="{660C64D9-B069-4040-BB48-FD5667EFC0B0}"/>
    <dgm:cxn modelId="{F4A4D6AA-35AA-4569-9518-74676A4D9D8D}" srcId="{030E41B2-DD97-47CB-A93F-FCC447E645F0}" destId="{1A855226-A362-4FD2-A027-3571AA652375}" srcOrd="2" destOrd="0" parTransId="{A4F3EB82-92F9-46DE-B460-CF5A23A823BA}" sibTransId="{8AB60AF9-7D70-4FDF-9AA2-3E3FC8A48CBD}"/>
    <dgm:cxn modelId="{002AEE01-96A1-447C-A90C-D267C68D7562}" type="presParOf" srcId="{07AB767A-9A9E-465E-A3D6-32130B965D8B}" destId="{26C86351-1663-4E8E-873B-39DFEFFD9AE3}" srcOrd="0" destOrd="0" presId="urn:microsoft.com/office/officeart/2005/8/layout/pyramid1"/>
    <dgm:cxn modelId="{F0141605-5342-439B-88C6-710540C74F2A}" type="presParOf" srcId="{26C86351-1663-4E8E-873B-39DFEFFD9AE3}" destId="{97EDAADA-631E-4419-9ECC-0529AB11BE3E}" srcOrd="0" destOrd="0" presId="urn:microsoft.com/office/officeart/2005/8/layout/pyramid1"/>
    <dgm:cxn modelId="{59B4DE0C-866A-44DB-9992-84BCDCF92298}" type="presParOf" srcId="{26C86351-1663-4E8E-873B-39DFEFFD9AE3}" destId="{74F53A27-9E8D-4945-962F-1541F1AE0D28}" srcOrd="1" destOrd="0" presId="urn:microsoft.com/office/officeart/2005/8/layout/pyramid1"/>
    <dgm:cxn modelId="{F97984D5-F639-42BB-9CB3-2F21F0E9788A}" type="presParOf" srcId="{07AB767A-9A9E-465E-A3D6-32130B965D8B}" destId="{49D9DAA1-D8B7-47C4-AAAC-04C028FE2B56}" srcOrd="1" destOrd="0" presId="urn:microsoft.com/office/officeart/2005/8/layout/pyramid1"/>
    <dgm:cxn modelId="{1843458D-4528-4C35-AF1D-A40CE9595B8A}" type="presParOf" srcId="{49D9DAA1-D8B7-47C4-AAAC-04C028FE2B56}" destId="{4BD5F048-AE5C-4CF3-95FC-47684BE1A7B8}" srcOrd="0" destOrd="0" presId="urn:microsoft.com/office/officeart/2005/8/layout/pyramid1"/>
    <dgm:cxn modelId="{37EEB928-907D-463B-9654-63846A136271}" type="presParOf" srcId="{49D9DAA1-D8B7-47C4-AAAC-04C028FE2B56}" destId="{A9CD4F46-6EE3-4233-B843-9FCDAE826296}" srcOrd="1" destOrd="0" presId="urn:microsoft.com/office/officeart/2005/8/layout/pyramid1"/>
    <dgm:cxn modelId="{CA023093-CB71-490E-A8C2-A892FE9B9A2B}" type="presParOf" srcId="{07AB767A-9A9E-465E-A3D6-32130B965D8B}" destId="{D32846C1-A624-430A-8556-E022CE0E8D17}" srcOrd="2" destOrd="0" presId="urn:microsoft.com/office/officeart/2005/8/layout/pyramid1"/>
    <dgm:cxn modelId="{DD7AEF96-5814-49B8-88E2-743505926B22}" type="presParOf" srcId="{D32846C1-A624-430A-8556-E022CE0E8D17}" destId="{B098E9A9-FB88-4A39-BC85-6A080BC9C8EB}" srcOrd="0" destOrd="0" presId="urn:microsoft.com/office/officeart/2005/8/layout/pyramid1"/>
    <dgm:cxn modelId="{A87687C0-99CE-4A24-AB09-D2831EAD8903}" type="presParOf" srcId="{D32846C1-A624-430A-8556-E022CE0E8D17}" destId="{938921DF-03AA-4D7D-ADE6-12C148879BD9}" srcOrd="1" destOrd="0" presId="urn:microsoft.com/office/officeart/2005/8/layout/pyramid1"/>
    <dgm:cxn modelId="{608B28CB-D686-474B-9981-02E3C62D4FB5}" type="presParOf" srcId="{07AB767A-9A9E-465E-A3D6-32130B965D8B}" destId="{B859641A-2A14-4443-9FE7-253A4E0E5C9E}" srcOrd="3" destOrd="0" presId="urn:microsoft.com/office/officeart/2005/8/layout/pyramid1"/>
    <dgm:cxn modelId="{F452D7C6-F486-4800-8C7C-8B2B87355D85}" type="presParOf" srcId="{B859641A-2A14-4443-9FE7-253A4E0E5C9E}" destId="{B996786C-3E57-4929-9E56-6D95F8DA7AEC}" srcOrd="0" destOrd="0" presId="urn:microsoft.com/office/officeart/2005/8/layout/pyramid1"/>
    <dgm:cxn modelId="{B2F5429F-80D5-4AF6-9D68-C597A5667B58}" type="presParOf" srcId="{B859641A-2A14-4443-9FE7-253A4E0E5C9E}" destId="{5C646815-C3A5-4F4C-931E-A07CD2192DD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0BB12-E923-4B90-A5A2-9067BD06D7E1}">
      <dsp:nvSpPr>
        <dsp:cNvPr id="0" name=""/>
        <dsp:cNvSpPr/>
      </dsp:nvSpPr>
      <dsp:spPr>
        <a:xfrm>
          <a:off x="383053" y="2223"/>
          <a:ext cx="2764935" cy="1658961"/>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ENVIRONMENTAL DIMENSIONS</a:t>
          </a:r>
          <a:endParaRPr lang="en-TT" sz="2700" kern="1200" dirty="0"/>
        </a:p>
      </dsp:txBody>
      <dsp:txXfrm>
        <a:off x="383053" y="2223"/>
        <a:ext cx="2764935" cy="1658961"/>
      </dsp:txXfrm>
    </dsp:sp>
    <dsp:sp modelId="{0E2D393B-105F-4146-8451-FA57A1D294FE}">
      <dsp:nvSpPr>
        <dsp:cNvPr id="0" name=""/>
        <dsp:cNvSpPr/>
      </dsp:nvSpPr>
      <dsp:spPr>
        <a:xfrm>
          <a:off x="3424482" y="2223"/>
          <a:ext cx="2764935" cy="1658961"/>
        </a:xfrm>
        <a:prstGeom prst="rect">
          <a:avLst/>
        </a:prstGeom>
        <a:solidFill>
          <a:schemeClr val="accent3">
            <a:shade val="50000"/>
            <a:hueOff val="-174956"/>
            <a:satOff val="-6835"/>
            <a:lumOff val="216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ECONOMIC DIMENSIONS</a:t>
          </a:r>
          <a:endParaRPr lang="en-TT" sz="2700" kern="1200" dirty="0"/>
        </a:p>
      </dsp:txBody>
      <dsp:txXfrm>
        <a:off x="3424482" y="2223"/>
        <a:ext cx="2764935" cy="1658961"/>
      </dsp:txXfrm>
    </dsp:sp>
    <dsp:sp modelId="{D54E97DC-78DE-4D3D-970F-4FCBD1A26767}">
      <dsp:nvSpPr>
        <dsp:cNvPr id="0" name=""/>
        <dsp:cNvSpPr/>
      </dsp:nvSpPr>
      <dsp:spPr>
        <a:xfrm>
          <a:off x="6465911" y="2223"/>
          <a:ext cx="2764935" cy="1658961"/>
        </a:xfrm>
        <a:prstGeom prst="rect">
          <a:avLst/>
        </a:prstGeom>
        <a:solidFill>
          <a:schemeClr val="accent3">
            <a:shade val="50000"/>
            <a:hueOff val="-349913"/>
            <a:satOff val="-13670"/>
            <a:lumOff val="433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solidFill>
                <a:schemeClr val="bg1"/>
              </a:solidFill>
            </a:rPr>
            <a:t>SOCIAL DIMENSIONS</a:t>
          </a:r>
          <a:endParaRPr lang="en-TT" sz="2700" kern="1200" dirty="0">
            <a:solidFill>
              <a:schemeClr val="bg1"/>
            </a:solidFill>
          </a:endParaRPr>
        </a:p>
      </dsp:txBody>
      <dsp:txXfrm>
        <a:off x="6465911" y="2223"/>
        <a:ext cx="2764935" cy="1658961"/>
      </dsp:txXfrm>
    </dsp:sp>
    <dsp:sp modelId="{92FB65EA-48AE-496E-9618-E3835D281F77}">
      <dsp:nvSpPr>
        <dsp:cNvPr id="0" name=""/>
        <dsp:cNvSpPr/>
      </dsp:nvSpPr>
      <dsp:spPr>
        <a:xfrm>
          <a:off x="3424482" y="1937678"/>
          <a:ext cx="2764935" cy="1658961"/>
        </a:xfrm>
        <a:prstGeom prst="rect">
          <a:avLst/>
        </a:prstGeom>
        <a:solidFill>
          <a:schemeClr val="accent3">
            <a:shade val="50000"/>
            <a:hueOff val="-174956"/>
            <a:satOff val="-6835"/>
            <a:lumOff val="216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INSTITUTIONAL DIMENSIONS</a:t>
          </a:r>
          <a:endParaRPr lang="en-TT" sz="2700" kern="1200" dirty="0"/>
        </a:p>
      </dsp:txBody>
      <dsp:txXfrm>
        <a:off x="3424482" y="1937678"/>
        <a:ext cx="2764935" cy="1658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B5136-89AC-4BA2-B378-E46C13D575B3}">
      <dsp:nvSpPr>
        <dsp:cNvPr id="0" name=""/>
        <dsp:cNvSpPr/>
      </dsp:nvSpPr>
      <dsp:spPr>
        <a:xfrm>
          <a:off x="3550270" y="2275114"/>
          <a:ext cx="2360673" cy="2181537"/>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TT" sz="2000" b="1" kern="1200" dirty="0" smtClean="0">
              <a:solidFill>
                <a:srgbClr val="002060"/>
              </a:solidFill>
            </a:rPr>
            <a:t>Harmonised Regional Development</a:t>
          </a:r>
          <a:endParaRPr lang="en-TT" sz="2000" b="1" kern="1200" dirty="0">
            <a:solidFill>
              <a:srgbClr val="002060"/>
            </a:solidFill>
          </a:endParaRPr>
        </a:p>
      </dsp:txBody>
      <dsp:txXfrm>
        <a:off x="3895983" y="2594593"/>
        <a:ext cx="1669247" cy="1542579"/>
      </dsp:txXfrm>
    </dsp:sp>
    <dsp:sp modelId="{0F704650-AD9C-4D4C-9165-4ADCACF64061}">
      <dsp:nvSpPr>
        <dsp:cNvPr id="0" name=""/>
        <dsp:cNvSpPr/>
      </dsp:nvSpPr>
      <dsp:spPr>
        <a:xfrm rot="16243672">
          <a:off x="4633170" y="2147496"/>
          <a:ext cx="225450" cy="29954"/>
        </a:xfrm>
        <a:custGeom>
          <a:avLst/>
          <a:gdLst/>
          <a:ahLst/>
          <a:cxnLst/>
          <a:rect l="0" t="0" r="0" b="0"/>
          <a:pathLst>
            <a:path>
              <a:moveTo>
                <a:pt x="0" y="14977"/>
              </a:moveTo>
              <a:lnTo>
                <a:pt x="225450"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a:off x="4740259" y="2156837"/>
        <a:ext cx="11272" cy="11272"/>
      </dsp:txXfrm>
    </dsp:sp>
    <dsp:sp modelId="{1F63BDB8-4A74-4B72-B0EB-5FCE746FC435}">
      <dsp:nvSpPr>
        <dsp:cNvPr id="0" name=""/>
        <dsp:cNvSpPr/>
      </dsp:nvSpPr>
      <dsp:spPr>
        <a:xfrm>
          <a:off x="3697015" y="9"/>
          <a:ext cx="2126663" cy="2049825"/>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Improve the environmental quality and functional efficiency of existing major urban centres</a:t>
          </a:r>
          <a:endParaRPr lang="en-TT" sz="1600" kern="1200" dirty="0">
            <a:solidFill>
              <a:schemeClr val="bg1"/>
            </a:solidFill>
          </a:endParaRPr>
        </a:p>
      </dsp:txBody>
      <dsp:txXfrm>
        <a:off x="4008458" y="300199"/>
        <a:ext cx="1503777" cy="1449445"/>
      </dsp:txXfrm>
    </dsp:sp>
    <dsp:sp modelId="{95A80FF8-0EDB-446C-B571-A674D8E6F721}">
      <dsp:nvSpPr>
        <dsp:cNvPr id="0" name=""/>
        <dsp:cNvSpPr/>
      </dsp:nvSpPr>
      <dsp:spPr>
        <a:xfrm rot="19100570">
          <a:off x="5480001" y="2329074"/>
          <a:ext cx="798423" cy="29954"/>
        </a:xfrm>
        <a:custGeom>
          <a:avLst/>
          <a:gdLst/>
          <a:ahLst/>
          <a:cxnLst/>
          <a:rect l="0" t="0" r="0" b="0"/>
          <a:pathLst>
            <a:path>
              <a:moveTo>
                <a:pt x="0" y="14977"/>
              </a:moveTo>
              <a:lnTo>
                <a:pt x="798423"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a:off x="5859253" y="2324090"/>
        <a:ext cx="39921" cy="39921"/>
      </dsp:txXfrm>
    </dsp:sp>
    <dsp:sp modelId="{4178C447-B48C-4086-BA76-CC9382E1CDE7}">
      <dsp:nvSpPr>
        <dsp:cNvPr id="0" name=""/>
        <dsp:cNvSpPr/>
      </dsp:nvSpPr>
      <dsp:spPr>
        <a:xfrm>
          <a:off x="5968607" y="457511"/>
          <a:ext cx="1833776" cy="1982647"/>
        </a:xfrm>
        <a:prstGeom prst="ellipse">
          <a:avLst/>
        </a:prstGeom>
        <a:gradFill rotWithShape="0">
          <a:gsLst>
            <a:gs pos="0">
              <a:schemeClr val="accent3">
                <a:hueOff val="439663"/>
                <a:satOff val="677"/>
                <a:lumOff val="896"/>
                <a:alphaOff val="0"/>
                <a:tint val="94000"/>
                <a:satMod val="103000"/>
                <a:lumMod val="102000"/>
              </a:schemeClr>
            </a:gs>
            <a:gs pos="50000">
              <a:schemeClr val="accent3">
                <a:hueOff val="439663"/>
                <a:satOff val="677"/>
                <a:lumOff val="896"/>
                <a:alphaOff val="0"/>
                <a:shade val="100000"/>
                <a:satMod val="110000"/>
                <a:lumMod val="100000"/>
              </a:schemeClr>
            </a:gs>
            <a:gs pos="100000">
              <a:schemeClr val="accent3">
                <a:hueOff val="439663"/>
                <a:satOff val="677"/>
                <a:lumOff val="896"/>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Development of a type and scale suited to each region</a:t>
          </a:r>
          <a:endParaRPr lang="en-TT" sz="1600" kern="1200" dirty="0">
            <a:solidFill>
              <a:schemeClr val="bg1"/>
            </a:solidFill>
          </a:endParaRPr>
        </a:p>
      </dsp:txBody>
      <dsp:txXfrm>
        <a:off x="6237157" y="747863"/>
        <a:ext cx="1296676" cy="1401943"/>
      </dsp:txXfrm>
    </dsp:sp>
    <dsp:sp modelId="{306B3CCF-6295-4160-A65D-2A5A5198A274}">
      <dsp:nvSpPr>
        <dsp:cNvPr id="0" name=""/>
        <dsp:cNvSpPr/>
      </dsp:nvSpPr>
      <dsp:spPr>
        <a:xfrm rot="21389643">
          <a:off x="5907354" y="3245929"/>
          <a:ext cx="1073370" cy="29954"/>
        </a:xfrm>
        <a:custGeom>
          <a:avLst/>
          <a:gdLst/>
          <a:ahLst/>
          <a:cxnLst/>
          <a:rect l="0" t="0" r="0" b="0"/>
          <a:pathLst>
            <a:path>
              <a:moveTo>
                <a:pt x="0" y="14977"/>
              </a:moveTo>
              <a:lnTo>
                <a:pt x="1073370"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a:off x="6417205" y="3234072"/>
        <a:ext cx="53668" cy="53668"/>
      </dsp:txXfrm>
    </dsp:sp>
    <dsp:sp modelId="{20B95F5F-680B-4DC6-A299-B1CA14FE24A9}">
      <dsp:nvSpPr>
        <dsp:cNvPr id="0" name=""/>
        <dsp:cNvSpPr/>
      </dsp:nvSpPr>
      <dsp:spPr>
        <a:xfrm>
          <a:off x="6978273" y="2407953"/>
          <a:ext cx="1545742" cy="1545742"/>
        </a:xfrm>
        <a:prstGeom prst="ellipse">
          <a:avLst/>
        </a:prstGeom>
        <a:gradFill rotWithShape="0">
          <a:gsLst>
            <a:gs pos="0">
              <a:schemeClr val="accent3">
                <a:hueOff val="879327"/>
                <a:satOff val="1354"/>
                <a:lumOff val="1793"/>
                <a:alphaOff val="0"/>
                <a:tint val="94000"/>
                <a:satMod val="103000"/>
                <a:lumMod val="102000"/>
              </a:schemeClr>
            </a:gs>
            <a:gs pos="50000">
              <a:schemeClr val="accent3">
                <a:hueOff val="879327"/>
                <a:satOff val="1354"/>
                <a:lumOff val="1793"/>
                <a:alphaOff val="0"/>
                <a:shade val="100000"/>
                <a:satMod val="110000"/>
                <a:lumMod val="100000"/>
              </a:schemeClr>
            </a:gs>
            <a:gs pos="100000">
              <a:schemeClr val="accent3">
                <a:hueOff val="879327"/>
                <a:satOff val="1354"/>
                <a:lumOff val="1793"/>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New Towns</a:t>
          </a:r>
          <a:endParaRPr lang="en-TT" sz="1600" kern="1200" dirty="0">
            <a:solidFill>
              <a:schemeClr val="bg1"/>
            </a:solidFill>
          </a:endParaRPr>
        </a:p>
      </dsp:txBody>
      <dsp:txXfrm>
        <a:off x="7204642" y="2634322"/>
        <a:ext cx="1093004" cy="1093004"/>
      </dsp:txXfrm>
    </dsp:sp>
    <dsp:sp modelId="{34CB825E-87AA-4442-B976-D0CB7012055D}">
      <dsp:nvSpPr>
        <dsp:cNvPr id="0" name=""/>
        <dsp:cNvSpPr/>
      </dsp:nvSpPr>
      <dsp:spPr>
        <a:xfrm rot="2261992">
          <a:off x="5550668" y="4300699"/>
          <a:ext cx="817666" cy="29954"/>
        </a:xfrm>
        <a:custGeom>
          <a:avLst/>
          <a:gdLst/>
          <a:ahLst/>
          <a:cxnLst/>
          <a:rect l="0" t="0" r="0" b="0"/>
          <a:pathLst>
            <a:path>
              <a:moveTo>
                <a:pt x="0" y="14977"/>
              </a:moveTo>
              <a:lnTo>
                <a:pt x="817666"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a:off x="5939060" y="4295235"/>
        <a:ext cx="40883" cy="40883"/>
      </dsp:txXfrm>
    </dsp:sp>
    <dsp:sp modelId="{362EC2CE-F3D4-478A-8756-0407804BBE11}">
      <dsp:nvSpPr>
        <dsp:cNvPr id="0" name=""/>
        <dsp:cNvSpPr/>
      </dsp:nvSpPr>
      <dsp:spPr>
        <a:xfrm>
          <a:off x="6070303" y="4179049"/>
          <a:ext cx="2017781" cy="2004040"/>
        </a:xfrm>
        <a:prstGeom prst="ellipse">
          <a:avLst/>
        </a:prstGeom>
        <a:gradFill rotWithShape="0">
          <a:gsLst>
            <a:gs pos="0">
              <a:schemeClr val="accent3">
                <a:hueOff val="1318990"/>
                <a:satOff val="2031"/>
                <a:lumOff val="2689"/>
                <a:alphaOff val="0"/>
                <a:tint val="94000"/>
                <a:satMod val="103000"/>
                <a:lumMod val="102000"/>
              </a:schemeClr>
            </a:gs>
            <a:gs pos="50000">
              <a:schemeClr val="accent3">
                <a:hueOff val="1318990"/>
                <a:satOff val="2031"/>
                <a:lumOff val="2689"/>
                <a:alphaOff val="0"/>
                <a:shade val="100000"/>
                <a:satMod val="110000"/>
                <a:lumMod val="100000"/>
              </a:schemeClr>
            </a:gs>
            <a:gs pos="100000">
              <a:schemeClr val="accent3">
                <a:hueOff val="1318990"/>
                <a:satOff val="2031"/>
                <a:lumOff val="2689"/>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Additional and enhance port and port-related facilities</a:t>
          </a:r>
          <a:endParaRPr lang="en-TT" sz="1600" kern="1200" dirty="0">
            <a:solidFill>
              <a:schemeClr val="bg1"/>
            </a:solidFill>
          </a:endParaRPr>
        </a:p>
      </dsp:txBody>
      <dsp:txXfrm>
        <a:off x="6365800" y="4472534"/>
        <a:ext cx="1426787" cy="1417070"/>
      </dsp:txXfrm>
    </dsp:sp>
    <dsp:sp modelId="{817D180F-3E8F-451B-BF04-9C03D1BDC0F7}">
      <dsp:nvSpPr>
        <dsp:cNvPr id="0" name=""/>
        <dsp:cNvSpPr/>
      </dsp:nvSpPr>
      <dsp:spPr>
        <a:xfrm rot="5373648">
          <a:off x="4623578" y="4557925"/>
          <a:ext cx="232561" cy="29954"/>
        </a:xfrm>
        <a:custGeom>
          <a:avLst/>
          <a:gdLst/>
          <a:ahLst/>
          <a:cxnLst/>
          <a:rect l="0" t="0" r="0" b="0"/>
          <a:pathLst>
            <a:path>
              <a:moveTo>
                <a:pt x="0" y="14977"/>
              </a:moveTo>
              <a:lnTo>
                <a:pt x="232561"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a:off x="4734045" y="4567088"/>
        <a:ext cx="11628" cy="11628"/>
      </dsp:txXfrm>
    </dsp:sp>
    <dsp:sp modelId="{32F9E21C-4FB5-4624-9617-85561ECB2E6B}">
      <dsp:nvSpPr>
        <dsp:cNvPr id="0" name=""/>
        <dsp:cNvSpPr/>
      </dsp:nvSpPr>
      <dsp:spPr>
        <a:xfrm>
          <a:off x="3686243" y="4689140"/>
          <a:ext cx="2126663" cy="2302291"/>
        </a:xfrm>
        <a:prstGeom prst="ellipse">
          <a:avLst/>
        </a:prstGeom>
        <a:gradFill rotWithShape="0">
          <a:gsLst>
            <a:gs pos="0">
              <a:schemeClr val="accent3">
                <a:hueOff val="1758654"/>
                <a:satOff val="2707"/>
                <a:lumOff val="3585"/>
                <a:alphaOff val="0"/>
                <a:tint val="94000"/>
                <a:satMod val="103000"/>
                <a:lumMod val="102000"/>
              </a:schemeClr>
            </a:gs>
            <a:gs pos="50000">
              <a:schemeClr val="accent3">
                <a:hueOff val="1758654"/>
                <a:satOff val="2707"/>
                <a:lumOff val="3585"/>
                <a:alphaOff val="0"/>
                <a:shade val="100000"/>
                <a:satMod val="110000"/>
                <a:lumMod val="100000"/>
              </a:schemeClr>
            </a:gs>
            <a:gs pos="100000">
              <a:schemeClr val="accent3">
                <a:hueOff val="1758654"/>
                <a:satOff val="2707"/>
                <a:lumOff val="358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Concentrate development on existing settlements dependent on their role within the existing service hierarchy</a:t>
          </a:r>
          <a:endParaRPr lang="en-TT" sz="1600" kern="1200" dirty="0">
            <a:solidFill>
              <a:schemeClr val="bg1"/>
            </a:solidFill>
          </a:endParaRPr>
        </a:p>
      </dsp:txBody>
      <dsp:txXfrm>
        <a:off x="3997686" y="5026303"/>
        <a:ext cx="1503777" cy="1627965"/>
      </dsp:txXfrm>
    </dsp:sp>
    <dsp:sp modelId="{B484A072-303B-42D4-97B9-BDC950D1D74D}">
      <dsp:nvSpPr>
        <dsp:cNvPr id="0" name=""/>
        <dsp:cNvSpPr/>
      </dsp:nvSpPr>
      <dsp:spPr>
        <a:xfrm rot="8497656">
          <a:off x="2954847" y="4366633"/>
          <a:ext cx="985924" cy="29954"/>
        </a:xfrm>
        <a:custGeom>
          <a:avLst/>
          <a:gdLst/>
          <a:ahLst/>
          <a:cxnLst/>
          <a:rect l="0" t="0" r="0" b="0"/>
          <a:pathLst>
            <a:path>
              <a:moveTo>
                <a:pt x="0" y="14977"/>
              </a:moveTo>
              <a:lnTo>
                <a:pt x="985924"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rot="10800000">
        <a:off x="3423161" y="4356962"/>
        <a:ext cx="49296" cy="49296"/>
      </dsp:txXfrm>
    </dsp:sp>
    <dsp:sp modelId="{A9ED340F-831D-40BC-89EA-F864610BB8DF}">
      <dsp:nvSpPr>
        <dsp:cNvPr id="0" name=""/>
        <dsp:cNvSpPr/>
      </dsp:nvSpPr>
      <dsp:spPr>
        <a:xfrm>
          <a:off x="1215292" y="4376059"/>
          <a:ext cx="2115735" cy="1871291"/>
        </a:xfrm>
        <a:prstGeom prst="ellipse">
          <a:avLst/>
        </a:prstGeom>
        <a:gradFill rotWithShape="0">
          <a:gsLst>
            <a:gs pos="0">
              <a:schemeClr val="accent3">
                <a:hueOff val="2198317"/>
                <a:satOff val="3384"/>
                <a:lumOff val="4481"/>
                <a:alphaOff val="0"/>
                <a:tint val="94000"/>
                <a:satMod val="103000"/>
                <a:lumMod val="102000"/>
              </a:schemeClr>
            </a:gs>
            <a:gs pos="50000">
              <a:schemeClr val="accent3">
                <a:hueOff val="2198317"/>
                <a:satOff val="3384"/>
                <a:lumOff val="4481"/>
                <a:alphaOff val="0"/>
                <a:shade val="100000"/>
                <a:satMod val="110000"/>
                <a:lumMod val="100000"/>
              </a:schemeClr>
            </a:gs>
            <a:gs pos="100000">
              <a:schemeClr val="accent3">
                <a:hueOff val="2198317"/>
                <a:satOff val="3384"/>
                <a:lumOff val="4481"/>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Protect productive agricultural land and forest</a:t>
          </a:r>
          <a:endParaRPr lang="en-TT" sz="1600" kern="1200" dirty="0">
            <a:solidFill>
              <a:schemeClr val="bg1"/>
            </a:solidFill>
          </a:endParaRPr>
        </a:p>
      </dsp:txBody>
      <dsp:txXfrm>
        <a:off x="1525134" y="4650103"/>
        <a:ext cx="1496051" cy="1323203"/>
      </dsp:txXfrm>
    </dsp:sp>
    <dsp:sp modelId="{F98F9B61-1C1D-4A94-9694-8F462086FA76}">
      <dsp:nvSpPr>
        <dsp:cNvPr id="0" name=""/>
        <dsp:cNvSpPr/>
      </dsp:nvSpPr>
      <dsp:spPr>
        <a:xfrm rot="10800000">
          <a:off x="3047523" y="3350906"/>
          <a:ext cx="502746" cy="29954"/>
        </a:xfrm>
        <a:custGeom>
          <a:avLst/>
          <a:gdLst/>
          <a:ahLst/>
          <a:cxnLst/>
          <a:rect l="0" t="0" r="0" b="0"/>
          <a:pathLst>
            <a:path>
              <a:moveTo>
                <a:pt x="0" y="14977"/>
              </a:moveTo>
              <a:lnTo>
                <a:pt x="502746"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rot="10800000">
        <a:off x="3286328" y="3353314"/>
        <a:ext cx="25137" cy="25137"/>
      </dsp:txXfrm>
    </dsp:sp>
    <dsp:sp modelId="{03939761-A59B-4089-B85A-77BDACD3E2A0}">
      <dsp:nvSpPr>
        <dsp:cNvPr id="0" name=""/>
        <dsp:cNvSpPr/>
      </dsp:nvSpPr>
      <dsp:spPr>
        <a:xfrm>
          <a:off x="1156400" y="2456893"/>
          <a:ext cx="1891123" cy="1817979"/>
        </a:xfrm>
        <a:prstGeom prst="ellipse">
          <a:avLst/>
        </a:prstGeom>
        <a:gradFill rotWithShape="0">
          <a:gsLst>
            <a:gs pos="0">
              <a:schemeClr val="accent3">
                <a:hueOff val="2637981"/>
                <a:satOff val="4061"/>
                <a:lumOff val="5378"/>
                <a:alphaOff val="0"/>
                <a:tint val="94000"/>
                <a:satMod val="103000"/>
                <a:lumMod val="102000"/>
              </a:schemeClr>
            </a:gs>
            <a:gs pos="50000">
              <a:schemeClr val="accent3">
                <a:hueOff val="2637981"/>
                <a:satOff val="4061"/>
                <a:lumOff val="5378"/>
                <a:alphaOff val="0"/>
                <a:shade val="100000"/>
                <a:satMod val="110000"/>
                <a:lumMod val="100000"/>
              </a:schemeClr>
            </a:gs>
            <a:gs pos="100000">
              <a:schemeClr val="accent3">
                <a:hueOff val="2637981"/>
                <a:satOff val="4061"/>
                <a:lumOff val="5378"/>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Develop different tourism sectors dependent on regional strengths</a:t>
          </a:r>
          <a:endParaRPr lang="en-TT" sz="1600" kern="1200" dirty="0">
            <a:solidFill>
              <a:schemeClr val="bg1"/>
            </a:solidFill>
          </a:endParaRPr>
        </a:p>
      </dsp:txBody>
      <dsp:txXfrm>
        <a:off x="1433349" y="2723130"/>
        <a:ext cx="1337225" cy="1285505"/>
      </dsp:txXfrm>
    </dsp:sp>
    <dsp:sp modelId="{2971E9D8-17C1-4B98-852E-3C7C1205529E}">
      <dsp:nvSpPr>
        <dsp:cNvPr id="0" name=""/>
        <dsp:cNvSpPr/>
      </dsp:nvSpPr>
      <dsp:spPr>
        <a:xfrm rot="13258040">
          <a:off x="3160629" y="2338859"/>
          <a:ext cx="808820" cy="29954"/>
        </a:xfrm>
        <a:custGeom>
          <a:avLst/>
          <a:gdLst/>
          <a:ahLst/>
          <a:cxnLst/>
          <a:rect l="0" t="0" r="0" b="0"/>
          <a:pathLst>
            <a:path>
              <a:moveTo>
                <a:pt x="0" y="14977"/>
              </a:moveTo>
              <a:lnTo>
                <a:pt x="808820" y="14977"/>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TT" sz="500" kern="1200"/>
        </a:p>
      </dsp:txBody>
      <dsp:txXfrm rot="10800000">
        <a:off x="3544818" y="2333616"/>
        <a:ext cx="40441" cy="40441"/>
      </dsp:txXfrm>
    </dsp:sp>
    <dsp:sp modelId="{C56A16F8-1145-4E9A-B71A-EE10305336FB}">
      <dsp:nvSpPr>
        <dsp:cNvPr id="0" name=""/>
        <dsp:cNvSpPr/>
      </dsp:nvSpPr>
      <dsp:spPr>
        <a:xfrm>
          <a:off x="1509220" y="404660"/>
          <a:ext cx="1982662" cy="2049794"/>
        </a:xfrm>
        <a:prstGeom prst="ellipse">
          <a:avLst/>
        </a:prstGeom>
        <a:gradFill rotWithShape="0">
          <a:gsLst>
            <a:gs pos="0">
              <a:schemeClr val="accent3">
                <a:hueOff val="3077644"/>
                <a:satOff val="4738"/>
                <a:lumOff val="6274"/>
                <a:alphaOff val="0"/>
                <a:tint val="94000"/>
                <a:satMod val="103000"/>
                <a:lumMod val="102000"/>
              </a:schemeClr>
            </a:gs>
            <a:gs pos="50000">
              <a:schemeClr val="accent3">
                <a:hueOff val="3077644"/>
                <a:satOff val="4738"/>
                <a:lumOff val="6274"/>
                <a:alphaOff val="0"/>
                <a:shade val="100000"/>
                <a:satMod val="110000"/>
                <a:lumMod val="100000"/>
              </a:schemeClr>
            </a:gs>
            <a:gs pos="100000">
              <a:schemeClr val="accent3">
                <a:hueOff val="3077644"/>
                <a:satOff val="4738"/>
                <a:lumOff val="6274"/>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TT" sz="1600" kern="1200" dirty="0" smtClean="0">
              <a:solidFill>
                <a:schemeClr val="bg1"/>
              </a:solidFill>
            </a:rPr>
            <a:t>Improve transportation links</a:t>
          </a:r>
        </a:p>
        <a:p>
          <a:pPr lvl="0" algn="ctr" defTabSz="711200">
            <a:lnSpc>
              <a:spcPct val="90000"/>
            </a:lnSpc>
            <a:spcBef>
              <a:spcPct val="0"/>
            </a:spcBef>
            <a:spcAft>
              <a:spcPct val="35000"/>
            </a:spcAft>
          </a:pPr>
          <a:r>
            <a:rPr lang="en-TT" sz="1600" kern="1200" dirty="0" smtClean="0">
              <a:solidFill>
                <a:schemeClr val="bg1"/>
              </a:solidFill>
            </a:rPr>
            <a:t>(modal shift from cars towards alternatives)</a:t>
          </a:r>
          <a:endParaRPr lang="en-TT" sz="1600" kern="1200" dirty="0">
            <a:solidFill>
              <a:schemeClr val="bg1"/>
            </a:solidFill>
          </a:endParaRPr>
        </a:p>
      </dsp:txBody>
      <dsp:txXfrm>
        <a:off x="1799574" y="704845"/>
        <a:ext cx="1401954" cy="1449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7A90-4150-426D-AC46-DE17E5364E47}">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TT" sz="2000" kern="1200" dirty="0" smtClean="0"/>
            <a:t>P2 : Building Strong and Resilient Communities</a:t>
          </a:r>
          <a:endParaRPr lang="en-TT" sz="2000" kern="1200" dirty="0"/>
        </a:p>
        <a:p>
          <a:pPr marL="228600" lvl="1" indent="-228600" algn="l" defTabSz="889000">
            <a:lnSpc>
              <a:spcPct val="90000"/>
            </a:lnSpc>
            <a:spcBef>
              <a:spcPct val="0"/>
            </a:spcBef>
            <a:spcAft>
              <a:spcPct val="15000"/>
            </a:spcAft>
            <a:buChar char="••"/>
          </a:pPr>
          <a:r>
            <a:rPr lang="en-TT" sz="2000" kern="1200" dirty="0" smtClean="0"/>
            <a:t>P3: Promoting sustainable urban and rural development</a:t>
          </a:r>
          <a:endParaRPr lang="en-TT" sz="2000" kern="1200" dirty="0"/>
        </a:p>
      </dsp:txBody>
      <dsp:txXfrm>
        <a:off x="3291839" y="269889"/>
        <a:ext cx="4129750" cy="1616020"/>
      </dsp:txXfrm>
    </dsp:sp>
    <dsp:sp modelId="{7C557BA7-A09A-4F6B-BDB3-997ECF286733}">
      <dsp:nvSpPr>
        <dsp:cNvPr id="0" name=""/>
        <dsp:cNvSpPr/>
      </dsp:nvSpPr>
      <dsp:spPr>
        <a:xfrm>
          <a:off x="0" y="552"/>
          <a:ext cx="3291840" cy="21546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TT" sz="3400" kern="1200" dirty="0" smtClean="0"/>
            <a:t>Building strong, diverse regions</a:t>
          </a:r>
          <a:endParaRPr lang="en-TT" sz="3400" kern="1200" dirty="0"/>
        </a:p>
      </dsp:txBody>
      <dsp:txXfrm>
        <a:off x="105183" y="105735"/>
        <a:ext cx="3081474" cy="1944328"/>
      </dsp:txXfrm>
    </dsp:sp>
    <dsp:sp modelId="{99CD9C61-F75A-47F4-95AD-77CE07B36717}">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TT" sz="2000" kern="1200" dirty="0" smtClean="0"/>
            <a:t>P4: Designing and Creating Places for People</a:t>
          </a:r>
          <a:endParaRPr lang="en-TT" sz="2000" kern="1200" dirty="0"/>
        </a:p>
        <a:p>
          <a:pPr marL="228600" lvl="1" indent="-228600" algn="l" defTabSz="889000">
            <a:lnSpc>
              <a:spcPct val="90000"/>
            </a:lnSpc>
            <a:spcBef>
              <a:spcPct val="0"/>
            </a:spcBef>
            <a:spcAft>
              <a:spcPct val="15000"/>
            </a:spcAft>
            <a:buChar char="••"/>
          </a:pPr>
          <a:r>
            <a:rPr lang="en-TT" sz="2000" kern="1200" dirty="0" smtClean="0"/>
            <a:t>P5: Planning for Healthy Communities</a:t>
          </a:r>
          <a:endParaRPr lang="en-TT" sz="2000" kern="1200" dirty="0"/>
        </a:p>
        <a:p>
          <a:pPr marL="228600" lvl="1" indent="-228600" algn="l" defTabSz="889000">
            <a:lnSpc>
              <a:spcPct val="90000"/>
            </a:lnSpc>
            <a:spcBef>
              <a:spcPct val="0"/>
            </a:spcBef>
            <a:spcAft>
              <a:spcPct val="15000"/>
            </a:spcAft>
            <a:buChar char="••"/>
          </a:pPr>
          <a:r>
            <a:rPr lang="en-TT" sz="2000" b="0" kern="1200" dirty="0" smtClean="0">
              <a:solidFill>
                <a:schemeClr val="tx1"/>
              </a:solidFill>
            </a:rPr>
            <a:t>P6:</a:t>
          </a:r>
          <a:r>
            <a:rPr lang="en-TT" sz="2000" b="1" kern="1200" dirty="0" smtClean="0">
              <a:solidFill>
                <a:srgbClr val="0070C0"/>
              </a:solidFill>
            </a:rPr>
            <a:t>  Involving</a:t>
          </a:r>
          <a:r>
            <a:rPr lang="en-TT" sz="2000" kern="1200" dirty="0" smtClean="0"/>
            <a:t> </a:t>
          </a:r>
          <a:r>
            <a:rPr lang="en-TT" sz="2000" b="1" kern="1200" dirty="0" smtClean="0">
              <a:solidFill>
                <a:srgbClr val="0070C0"/>
              </a:solidFill>
            </a:rPr>
            <a:t>People </a:t>
          </a:r>
          <a:r>
            <a:rPr lang="en-TT" sz="2000" kern="1200" dirty="0" smtClean="0"/>
            <a:t>in Planning</a:t>
          </a:r>
          <a:endParaRPr lang="en-TT" sz="2000" kern="1200" dirty="0"/>
        </a:p>
      </dsp:txBody>
      <dsp:txXfrm>
        <a:off x="3291839" y="2640053"/>
        <a:ext cx="4129750" cy="1616020"/>
      </dsp:txXfrm>
    </dsp:sp>
    <dsp:sp modelId="{563E90E0-4EA9-48D0-9D27-A2ADA99169A4}">
      <dsp:nvSpPr>
        <dsp:cNvPr id="0" name=""/>
        <dsp:cNvSpPr/>
      </dsp:nvSpPr>
      <dsp:spPr>
        <a:xfrm>
          <a:off x="0" y="2370716"/>
          <a:ext cx="3291840" cy="21546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TT" sz="3400" kern="1200" dirty="0" smtClean="0"/>
            <a:t>Building Places for People</a:t>
          </a:r>
          <a:endParaRPr lang="en-TT" sz="3400" kern="1200" dirty="0"/>
        </a:p>
      </dsp:txBody>
      <dsp:txXfrm>
        <a:off x="105183" y="2475899"/>
        <a:ext cx="3081474" cy="194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9863C-6870-4E4C-85DA-949DEB0344C8}">
      <dsp:nvSpPr>
        <dsp:cNvPr id="0" name=""/>
        <dsp:cNvSpPr/>
      </dsp:nvSpPr>
      <dsp:spPr>
        <a:xfrm>
          <a:off x="3291839" y="552"/>
          <a:ext cx="4937760" cy="215469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TT" sz="2400" kern="1200" dirty="0" smtClean="0"/>
            <a:t>P7: Meeting housing needs</a:t>
          </a:r>
          <a:endParaRPr lang="en-TT" sz="2400" kern="1200" dirty="0"/>
        </a:p>
        <a:p>
          <a:pPr marL="228600" lvl="1" indent="-228600" algn="l" defTabSz="1066800">
            <a:lnSpc>
              <a:spcPct val="90000"/>
            </a:lnSpc>
            <a:spcBef>
              <a:spcPct val="0"/>
            </a:spcBef>
            <a:spcAft>
              <a:spcPct val="15000"/>
            </a:spcAft>
            <a:buChar char="••"/>
          </a:pPr>
          <a:r>
            <a:rPr lang="en-TT" sz="2400" kern="1200" dirty="0" smtClean="0"/>
            <a:t>P8:Planning to improve conditions for squatters</a:t>
          </a:r>
          <a:endParaRPr lang="en-TT" sz="2400" kern="1200" dirty="0"/>
        </a:p>
      </dsp:txBody>
      <dsp:txXfrm>
        <a:off x="3291839" y="269889"/>
        <a:ext cx="4129750" cy="1616020"/>
      </dsp:txXfrm>
    </dsp:sp>
    <dsp:sp modelId="{6E138CF1-20D2-4A2B-BC11-EC21942E3AB0}">
      <dsp:nvSpPr>
        <dsp:cNvPr id="0" name=""/>
        <dsp:cNvSpPr/>
      </dsp:nvSpPr>
      <dsp:spPr>
        <a:xfrm>
          <a:off x="0" y="552"/>
          <a:ext cx="3291840" cy="21546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TT" sz="4300" kern="1200" dirty="0" smtClean="0"/>
            <a:t>Delivering the Homes we need</a:t>
          </a:r>
          <a:endParaRPr lang="en-TT" sz="4300" kern="1200" dirty="0"/>
        </a:p>
      </dsp:txBody>
      <dsp:txXfrm>
        <a:off x="105183" y="105735"/>
        <a:ext cx="3081474" cy="1944328"/>
      </dsp:txXfrm>
    </dsp:sp>
    <dsp:sp modelId="{029D9F5A-71C9-46C6-A4E5-E948AF5605AE}">
      <dsp:nvSpPr>
        <dsp:cNvPr id="0" name=""/>
        <dsp:cNvSpPr/>
      </dsp:nvSpPr>
      <dsp:spPr>
        <a:xfrm>
          <a:off x="3291839" y="2370716"/>
          <a:ext cx="4937760" cy="2154694"/>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TT" sz="2400" kern="1200" dirty="0" smtClean="0"/>
            <a:t>P9:Priorities for Culture, Sport and Recreation</a:t>
          </a:r>
          <a:endParaRPr lang="en-TT" sz="2400" kern="1200" dirty="0"/>
        </a:p>
        <a:p>
          <a:pPr marL="228600" lvl="1" indent="-228600" algn="l" defTabSz="1066800">
            <a:lnSpc>
              <a:spcPct val="90000"/>
            </a:lnSpc>
            <a:spcBef>
              <a:spcPct val="0"/>
            </a:spcBef>
            <a:spcAft>
              <a:spcPct val="15000"/>
            </a:spcAft>
            <a:buChar char="••"/>
          </a:pPr>
          <a:r>
            <a:rPr lang="en-TT" sz="2400" kern="1200" dirty="0" smtClean="0"/>
            <a:t>P10: Planning positively for the Historic environment</a:t>
          </a:r>
          <a:endParaRPr lang="en-TT" sz="2400" kern="1200" dirty="0"/>
        </a:p>
      </dsp:txBody>
      <dsp:txXfrm>
        <a:off x="3291839" y="2640053"/>
        <a:ext cx="4129750" cy="1616020"/>
      </dsp:txXfrm>
    </dsp:sp>
    <dsp:sp modelId="{51C31B1E-4AFE-430C-B79D-67CE43F06D98}">
      <dsp:nvSpPr>
        <dsp:cNvPr id="0" name=""/>
        <dsp:cNvSpPr/>
      </dsp:nvSpPr>
      <dsp:spPr>
        <a:xfrm>
          <a:off x="0" y="2370716"/>
          <a:ext cx="3291840" cy="21546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TT" sz="4300" kern="1200" dirty="0" smtClean="0"/>
            <a:t>Valuing our Cultural Heritage</a:t>
          </a:r>
          <a:endParaRPr lang="en-TT" sz="4300" kern="1200" dirty="0"/>
        </a:p>
      </dsp:txBody>
      <dsp:txXfrm>
        <a:off x="105183" y="2475899"/>
        <a:ext cx="3081474" cy="1944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9ACB0-5C4D-4ECB-B436-27748277C85F}">
      <dsp:nvSpPr>
        <dsp:cNvPr id="0" name=""/>
        <dsp:cNvSpPr/>
      </dsp:nvSpPr>
      <dsp:spPr>
        <a:xfrm>
          <a:off x="3291839" y="552"/>
          <a:ext cx="4937760" cy="2154694"/>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TT" sz="2800" kern="1200" dirty="0" smtClean="0"/>
            <a:t>P11A: Leaving No one Behind</a:t>
          </a:r>
          <a:endParaRPr lang="en-TT" sz="2800" kern="1200" dirty="0"/>
        </a:p>
        <a:p>
          <a:pPr marL="285750" lvl="1" indent="-285750" algn="l" defTabSz="1244600">
            <a:lnSpc>
              <a:spcPct val="90000"/>
            </a:lnSpc>
            <a:spcBef>
              <a:spcPct val="0"/>
            </a:spcBef>
            <a:spcAft>
              <a:spcPct val="15000"/>
            </a:spcAft>
            <a:buChar char="••"/>
          </a:pPr>
          <a:r>
            <a:rPr lang="en-TT" sz="2800" kern="1200" dirty="0" smtClean="0"/>
            <a:t>Policy 11B: Area-based economic priorities</a:t>
          </a:r>
          <a:endParaRPr lang="en-TT" sz="2800" kern="1200" dirty="0"/>
        </a:p>
      </dsp:txBody>
      <dsp:txXfrm>
        <a:off x="3291839" y="269889"/>
        <a:ext cx="4129750" cy="1616020"/>
      </dsp:txXfrm>
    </dsp:sp>
    <dsp:sp modelId="{485DD1E0-6E59-4E56-9129-6A9434478D1C}">
      <dsp:nvSpPr>
        <dsp:cNvPr id="0" name=""/>
        <dsp:cNvSpPr/>
      </dsp:nvSpPr>
      <dsp:spPr>
        <a:xfrm>
          <a:off x="0" y="552"/>
          <a:ext cx="3291840" cy="21546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TT" sz="3100" kern="1200" dirty="0" smtClean="0"/>
            <a:t>Building a competitive, innovation-driven economy</a:t>
          </a:r>
          <a:endParaRPr lang="en-TT" sz="3100" kern="1200" dirty="0"/>
        </a:p>
      </dsp:txBody>
      <dsp:txXfrm>
        <a:off x="105183" y="105735"/>
        <a:ext cx="3081474" cy="1944328"/>
      </dsp:txXfrm>
    </dsp:sp>
    <dsp:sp modelId="{F134343B-3027-46B7-97B3-DF35B191EC16}">
      <dsp:nvSpPr>
        <dsp:cNvPr id="0" name=""/>
        <dsp:cNvSpPr/>
      </dsp:nvSpPr>
      <dsp:spPr>
        <a:xfrm>
          <a:off x="3291839" y="2370716"/>
          <a:ext cx="4937760" cy="2154694"/>
        </a:xfrm>
        <a:prstGeom prst="rightArrow">
          <a:avLst>
            <a:gd name="adj1" fmla="val 75000"/>
            <a:gd name="adj2" fmla="val 50000"/>
          </a:avLst>
        </a:prstGeom>
        <a:solidFill>
          <a:schemeClr val="accent4">
            <a:tint val="40000"/>
            <a:alpha val="90000"/>
            <a:hueOff val="4607407"/>
            <a:satOff val="54855"/>
            <a:lumOff val="5097"/>
            <a:alphaOff val="0"/>
          </a:schemeClr>
        </a:solidFill>
        <a:ln w="12700" cap="flat" cmpd="sng" algn="ctr">
          <a:solidFill>
            <a:schemeClr val="accent4">
              <a:tint val="40000"/>
              <a:alpha val="90000"/>
              <a:hueOff val="4607407"/>
              <a:satOff val="54855"/>
              <a:lumOff val="50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TT" sz="2800" kern="1200" dirty="0" smtClean="0"/>
            <a:t>P12: Planning for Agriculture and Fisheries</a:t>
          </a:r>
          <a:endParaRPr lang="en-TT" sz="2800" kern="1200" dirty="0"/>
        </a:p>
      </dsp:txBody>
      <dsp:txXfrm>
        <a:off x="3291839" y="2640053"/>
        <a:ext cx="4129750" cy="1616020"/>
      </dsp:txXfrm>
    </dsp:sp>
    <dsp:sp modelId="{22ADAB62-7CA5-463F-AE63-C947FDACEADE}">
      <dsp:nvSpPr>
        <dsp:cNvPr id="0" name=""/>
        <dsp:cNvSpPr/>
      </dsp:nvSpPr>
      <dsp:spPr>
        <a:xfrm>
          <a:off x="0" y="2370716"/>
          <a:ext cx="3291840" cy="2154694"/>
        </a:xfrm>
        <a:prstGeom prst="roundRect">
          <a:avLst/>
        </a:prstGeom>
        <a:solidFill>
          <a:schemeClr val="accent4">
            <a:hueOff val="5121079"/>
            <a:satOff val="46439"/>
            <a:lumOff val="1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TT" sz="3100" kern="1200" dirty="0" smtClean="0"/>
            <a:t>Achieving Food Security</a:t>
          </a:r>
          <a:endParaRPr lang="en-TT" sz="3100" kern="1200" dirty="0"/>
        </a:p>
      </dsp:txBody>
      <dsp:txXfrm>
        <a:off x="105183" y="2475899"/>
        <a:ext cx="3081474" cy="1944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24987-E092-4FB3-894B-B0B6080F397E}">
      <dsp:nvSpPr>
        <dsp:cNvPr id="0" name=""/>
        <dsp:cNvSpPr/>
      </dsp:nvSpPr>
      <dsp:spPr>
        <a:xfrm>
          <a:off x="3546931" y="2209"/>
          <a:ext cx="5320396" cy="4521543"/>
        </a:xfrm>
        <a:prstGeom prst="rightArrow">
          <a:avLst>
            <a:gd name="adj1" fmla="val 75000"/>
            <a:gd name="adj2" fmla="val 50000"/>
          </a:avLst>
        </a:prstGeom>
        <a:solidFill>
          <a:schemeClr val="accent3">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TT" sz="2000" kern="1200" dirty="0" smtClean="0"/>
            <a:t>P13:Sustainable use of Natural Resources</a:t>
          </a:r>
          <a:endParaRPr lang="en-TT" sz="2000" kern="1200" dirty="0"/>
        </a:p>
        <a:p>
          <a:pPr marL="228600" lvl="1" indent="-228600" algn="l" defTabSz="889000">
            <a:lnSpc>
              <a:spcPct val="90000"/>
            </a:lnSpc>
            <a:spcBef>
              <a:spcPct val="0"/>
            </a:spcBef>
            <a:spcAft>
              <a:spcPct val="15000"/>
            </a:spcAft>
            <a:buChar char="••"/>
          </a:pPr>
          <a:r>
            <a:rPr lang="en-TT" sz="2000" kern="1200" dirty="0" smtClean="0"/>
            <a:t>P14: Landscape management</a:t>
          </a:r>
          <a:endParaRPr lang="en-TT" sz="2000" kern="1200" dirty="0"/>
        </a:p>
        <a:p>
          <a:pPr marL="228600" lvl="1" indent="-228600" algn="l" defTabSz="889000">
            <a:lnSpc>
              <a:spcPct val="90000"/>
            </a:lnSpc>
            <a:spcBef>
              <a:spcPct val="0"/>
            </a:spcBef>
            <a:spcAft>
              <a:spcPct val="15000"/>
            </a:spcAft>
            <a:buChar char="••"/>
          </a:pPr>
          <a:r>
            <a:rPr lang="en-TT" sz="2000" kern="1200" dirty="0" smtClean="0"/>
            <a:t>P15: A coordinated approach to water resources and water quality</a:t>
          </a:r>
          <a:endParaRPr lang="en-TT" sz="2000" kern="1200" dirty="0"/>
        </a:p>
        <a:p>
          <a:pPr marL="228600" lvl="1" indent="-228600" algn="l" defTabSz="889000">
            <a:lnSpc>
              <a:spcPct val="90000"/>
            </a:lnSpc>
            <a:spcBef>
              <a:spcPct val="0"/>
            </a:spcBef>
            <a:spcAft>
              <a:spcPct val="15000"/>
            </a:spcAft>
            <a:buChar char="••"/>
          </a:pPr>
          <a:r>
            <a:rPr lang="en-TT" sz="2000" kern="1200" dirty="0" smtClean="0"/>
            <a:t>P16:Coastal and marine resource considerations</a:t>
          </a:r>
          <a:endParaRPr lang="en-TT" sz="2000" kern="1200" dirty="0"/>
        </a:p>
        <a:p>
          <a:pPr marL="228600" lvl="1" indent="-228600" algn="l" defTabSz="889000">
            <a:lnSpc>
              <a:spcPct val="90000"/>
            </a:lnSpc>
            <a:spcBef>
              <a:spcPct val="0"/>
            </a:spcBef>
            <a:spcAft>
              <a:spcPct val="15000"/>
            </a:spcAft>
            <a:buChar char="••"/>
          </a:pPr>
          <a:r>
            <a:rPr lang="en-TT" sz="2000" kern="1200" dirty="0" smtClean="0"/>
            <a:t>P17: Air quality</a:t>
          </a:r>
          <a:endParaRPr lang="en-TT" sz="2000" kern="1200" dirty="0"/>
        </a:p>
        <a:p>
          <a:pPr marL="228600" lvl="1" indent="-228600" algn="l" defTabSz="889000">
            <a:lnSpc>
              <a:spcPct val="90000"/>
            </a:lnSpc>
            <a:spcBef>
              <a:spcPct val="0"/>
            </a:spcBef>
            <a:spcAft>
              <a:spcPct val="15000"/>
            </a:spcAft>
            <a:buChar char="••"/>
          </a:pPr>
          <a:r>
            <a:rPr lang="en-TT" sz="2000" kern="1200" dirty="0" smtClean="0"/>
            <a:t>P18: Sustainable Mineral Use</a:t>
          </a:r>
          <a:endParaRPr lang="en-TT" sz="2000" kern="1200" dirty="0"/>
        </a:p>
        <a:p>
          <a:pPr marL="228600" lvl="1" indent="-228600" algn="l" defTabSz="889000">
            <a:lnSpc>
              <a:spcPct val="90000"/>
            </a:lnSpc>
            <a:spcBef>
              <a:spcPct val="0"/>
            </a:spcBef>
            <a:spcAft>
              <a:spcPct val="15000"/>
            </a:spcAft>
            <a:buChar char="••"/>
          </a:pPr>
          <a:r>
            <a:rPr lang="en-TT" sz="2000" kern="1200" dirty="0" smtClean="0"/>
            <a:t>P19: Sustainable Energy Extraction</a:t>
          </a:r>
          <a:endParaRPr lang="en-TT" sz="2000" kern="1200" dirty="0"/>
        </a:p>
      </dsp:txBody>
      <dsp:txXfrm>
        <a:off x="3546931" y="567402"/>
        <a:ext cx="3624817" cy="3391157"/>
      </dsp:txXfrm>
    </dsp:sp>
    <dsp:sp modelId="{A8597511-E189-4379-8B30-545A3E5CCE53}">
      <dsp:nvSpPr>
        <dsp:cNvPr id="0" name=""/>
        <dsp:cNvSpPr/>
      </dsp:nvSpPr>
      <dsp:spPr>
        <a:xfrm>
          <a:off x="0" y="2209"/>
          <a:ext cx="3546931" cy="4521543"/>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TT" sz="4000" kern="1200" dirty="0" smtClean="0"/>
            <a:t>Using our natural resources sustainably</a:t>
          </a:r>
          <a:endParaRPr lang="en-TT" sz="4000" kern="1200" dirty="0"/>
        </a:p>
      </dsp:txBody>
      <dsp:txXfrm>
        <a:off x="173147" y="175356"/>
        <a:ext cx="3200637" cy="41752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97A20-B871-47B7-9D41-8C8B704B60D3}">
      <dsp:nvSpPr>
        <dsp:cNvPr id="0" name=""/>
        <dsp:cNvSpPr/>
      </dsp:nvSpPr>
      <dsp:spPr>
        <a:xfrm>
          <a:off x="3291839" y="552"/>
          <a:ext cx="4937760" cy="215469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TT" sz="3200" kern="1200" dirty="0" smtClean="0"/>
            <a:t>P20: Managing Hazard Risks</a:t>
          </a:r>
          <a:endParaRPr lang="en-TT" sz="3200" kern="1200" dirty="0"/>
        </a:p>
      </dsp:txBody>
      <dsp:txXfrm>
        <a:off x="3291839" y="269889"/>
        <a:ext cx="4129750" cy="1616020"/>
      </dsp:txXfrm>
    </dsp:sp>
    <dsp:sp modelId="{92399630-24D8-4938-B6A2-2BC82D543DAE}">
      <dsp:nvSpPr>
        <dsp:cNvPr id="0" name=""/>
        <dsp:cNvSpPr/>
      </dsp:nvSpPr>
      <dsp:spPr>
        <a:xfrm>
          <a:off x="0" y="552"/>
          <a:ext cx="3291840" cy="2154694"/>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TT" sz="3400" kern="1200" dirty="0" smtClean="0"/>
            <a:t>Meeting the challenges of Climate Change</a:t>
          </a:r>
          <a:endParaRPr lang="en-TT" sz="3400" kern="1200" dirty="0"/>
        </a:p>
      </dsp:txBody>
      <dsp:txXfrm>
        <a:off x="105183" y="105735"/>
        <a:ext cx="3081474" cy="1944328"/>
      </dsp:txXfrm>
    </dsp:sp>
    <dsp:sp modelId="{100629C6-5042-4B84-97E8-CD1CC2427E09}">
      <dsp:nvSpPr>
        <dsp:cNvPr id="0" name=""/>
        <dsp:cNvSpPr/>
      </dsp:nvSpPr>
      <dsp:spPr>
        <a:xfrm>
          <a:off x="3291839" y="2370716"/>
          <a:ext cx="4937760" cy="2154694"/>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TT" sz="3200" kern="1200" dirty="0" smtClean="0"/>
            <a:t>P21: Prioritising Sustainable Transport</a:t>
          </a:r>
          <a:endParaRPr lang="en-TT" sz="3200" kern="1200" dirty="0"/>
        </a:p>
      </dsp:txBody>
      <dsp:txXfrm>
        <a:off x="3291839" y="2640053"/>
        <a:ext cx="4129750" cy="1616020"/>
      </dsp:txXfrm>
    </dsp:sp>
    <dsp:sp modelId="{23F17D30-868A-4135-B0A0-E6669C3B2A8D}">
      <dsp:nvSpPr>
        <dsp:cNvPr id="0" name=""/>
        <dsp:cNvSpPr/>
      </dsp:nvSpPr>
      <dsp:spPr>
        <a:xfrm>
          <a:off x="0" y="2370716"/>
          <a:ext cx="3291840" cy="215469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TT" sz="3400" kern="1200" dirty="0" smtClean="0"/>
            <a:t>Moving towards Sustainable Transport</a:t>
          </a:r>
          <a:endParaRPr lang="en-TT" sz="3400" kern="1200" dirty="0"/>
        </a:p>
      </dsp:txBody>
      <dsp:txXfrm>
        <a:off x="105183" y="2475899"/>
        <a:ext cx="3081474" cy="1944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1FCFC-59E3-466E-BC4E-8BDAD00385E4}">
      <dsp:nvSpPr>
        <dsp:cNvPr id="0" name=""/>
        <dsp:cNvSpPr/>
      </dsp:nvSpPr>
      <dsp:spPr>
        <a:xfrm>
          <a:off x="3172489" y="0"/>
          <a:ext cx="4758734" cy="147141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TT" sz="2500" kern="1200" dirty="0" smtClean="0"/>
            <a:t>P22:Priorities for ICT</a:t>
          </a:r>
          <a:endParaRPr lang="en-TT" sz="2500" kern="1200" dirty="0"/>
        </a:p>
      </dsp:txBody>
      <dsp:txXfrm>
        <a:off x="3172489" y="183927"/>
        <a:ext cx="4206954" cy="1103560"/>
      </dsp:txXfrm>
    </dsp:sp>
    <dsp:sp modelId="{F69D3DEB-E48B-4DCA-A3B5-EF498F3B1B55}">
      <dsp:nvSpPr>
        <dsp:cNvPr id="0" name=""/>
        <dsp:cNvSpPr/>
      </dsp:nvSpPr>
      <dsp:spPr>
        <a:xfrm>
          <a:off x="0" y="32650"/>
          <a:ext cx="3172489" cy="1471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TT" sz="3000" kern="1200" dirty="0" smtClean="0"/>
            <a:t>Making the most of ICT</a:t>
          </a:r>
          <a:endParaRPr lang="en-TT" sz="3000" kern="1200" dirty="0"/>
        </a:p>
      </dsp:txBody>
      <dsp:txXfrm>
        <a:off x="71829" y="104479"/>
        <a:ext cx="3028831" cy="1327756"/>
      </dsp:txXfrm>
    </dsp:sp>
    <dsp:sp modelId="{7F1AF864-16CD-4E78-83F0-58ED5D20A2ED}">
      <dsp:nvSpPr>
        <dsp:cNvPr id="0" name=""/>
        <dsp:cNvSpPr/>
      </dsp:nvSpPr>
      <dsp:spPr>
        <a:xfrm>
          <a:off x="3172489" y="1618555"/>
          <a:ext cx="4758734" cy="1471414"/>
        </a:xfrm>
        <a:prstGeom prst="rightArrow">
          <a:avLst>
            <a:gd name="adj1" fmla="val 75000"/>
            <a:gd name="adj2" fmla="val 50000"/>
          </a:avLst>
        </a:prstGeom>
        <a:solidFill>
          <a:schemeClr val="accent2">
            <a:tint val="40000"/>
            <a:alpha val="90000"/>
            <a:hueOff val="2645942"/>
            <a:satOff val="-2703"/>
            <a:lumOff val="-963"/>
            <a:alphaOff val="0"/>
          </a:schemeClr>
        </a:solidFill>
        <a:ln w="12700" cap="flat" cmpd="sng" algn="ctr">
          <a:solidFill>
            <a:schemeClr val="accent2">
              <a:tint val="40000"/>
              <a:alpha val="90000"/>
              <a:hueOff val="2645942"/>
              <a:satOff val="-2703"/>
              <a:lumOff val="-9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TT" sz="2500" kern="1200" dirty="0" smtClean="0"/>
            <a:t>Energy Efficiency</a:t>
          </a:r>
          <a:endParaRPr lang="en-TT" sz="2500" kern="1200" dirty="0"/>
        </a:p>
        <a:p>
          <a:pPr marL="228600" lvl="1" indent="-228600" algn="l" defTabSz="1111250">
            <a:lnSpc>
              <a:spcPct val="90000"/>
            </a:lnSpc>
            <a:spcBef>
              <a:spcPct val="0"/>
            </a:spcBef>
            <a:spcAft>
              <a:spcPct val="15000"/>
            </a:spcAft>
            <a:buChar char="••"/>
          </a:pPr>
          <a:r>
            <a:rPr lang="en-TT" sz="2500" kern="1200" dirty="0" smtClean="0"/>
            <a:t>Sustainable Energy Extraction</a:t>
          </a:r>
          <a:endParaRPr lang="en-TT" sz="2500" kern="1200" dirty="0"/>
        </a:p>
      </dsp:txBody>
      <dsp:txXfrm>
        <a:off x="3172489" y="1802482"/>
        <a:ext cx="4206954" cy="1103560"/>
      </dsp:txXfrm>
    </dsp:sp>
    <dsp:sp modelId="{18586AA6-5930-4397-B801-30D87350C14B}">
      <dsp:nvSpPr>
        <dsp:cNvPr id="0" name=""/>
        <dsp:cNvSpPr/>
      </dsp:nvSpPr>
      <dsp:spPr>
        <a:xfrm>
          <a:off x="0" y="1618938"/>
          <a:ext cx="3172489" cy="1471414"/>
        </a:xfrm>
        <a:prstGeom prst="roundRect">
          <a:avLst/>
        </a:prstGeom>
        <a:solidFill>
          <a:schemeClr val="accent2">
            <a:hueOff val="2771159"/>
            <a:satOff val="-477"/>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TT" sz="3000" kern="1200" dirty="0" smtClean="0"/>
            <a:t>Generating and Using Energy Sustainable</a:t>
          </a:r>
          <a:endParaRPr lang="en-TT" sz="3000" kern="1200" dirty="0"/>
        </a:p>
      </dsp:txBody>
      <dsp:txXfrm>
        <a:off x="71829" y="1690767"/>
        <a:ext cx="3028831" cy="1327756"/>
      </dsp:txXfrm>
    </dsp:sp>
    <dsp:sp modelId="{0B2CB035-E50D-4B81-939A-72D5D92E49C2}">
      <dsp:nvSpPr>
        <dsp:cNvPr id="0" name=""/>
        <dsp:cNvSpPr/>
      </dsp:nvSpPr>
      <dsp:spPr>
        <a:xfrm>
          <a:off x="3172489" y="3237110"/>
          <a:ext cx="4758734" cy="1471414"/>
        </a:xfrm>
        <a:prstGeom prst="rightArrow">
          <a:avLst>
            <a:gd name="adj1" fmla="val 75000"/>
            <a:gd name="adj2" fmla="val 50000"/>
          </a:avLst>
        </a:prstGeom>
        <a:solidFill>
          <a:schemeClr val="accent2">
            <a:tint val="40000"/>
            <a:alpha val="90000"/>
            <a:hueOff val="5291884"/>
            <a:satOff val="-5406"/>
            <a:lumOff val="-1925"/>
            <a:alphaOff val="0"/>
          </a:schemeClr>
        </a:solidFill>
        <a:ln w="12700" cap="flat" cmpd="sng" algn="ctr">
          <a:solidFill>
            <a:schemeClr val="accent2">
              <a:tint val="40000"/>
              <a:alpha val="90000"/>
              <a:hueOff val="5291884"/>
              <a:satOff val="-5406"/>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TT" sz="2500" kern="1200" dirty="0" smtClean="0"/>
            <a:t>Waste Management</a:t>
          </a:r>
          <a:endParaRPr lang="en-TT" sz="2500" kern="1200" dirty="0"/>
        </a:p>
      </dsp:txBody>
      <dsp:txXfrm>
        <a:off x="3172489" y="3421037"/>
        <a:ext cx="4206954" cy="1103560"/>
      </dsp:txXfrm>
    </dsp:sp>
    <dsp:sp modelId="{BBA09C32-C995-4B74-83E4-8B01702E9B6A}">
      <dsp:nvSpPr>
        <dsp:cNvPr id="0" name=""/>
        <dsp:cNvSpPr/>
      </dsp:nvSpPr>
      <dsp:spPr>
        <a:xfrm>
          <a:off x="0" y="3237110"/>
          <a:ext cx="3172489" cy="1471414"/>
        </a:xfrm>
        <a:prstGeom prst="roundRect">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TT" sz="3000" kern="1200" dirty="0" smtClean="0"/>
            <a:t>Managing Waste safely and efficiently</a:t>
          </a:r>
          <a:endParaRPr lang="en-TT" sz="3000" kern="1200" dirty="0"/>
        </a:p>
      </dsp:txBody>
      <dsp:txXfrm>
        <a:off x="71829" y="3308939"/>
        <a:ext cx="3028831" cy="1327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DAADA-631E-4419-9ECC-0529AB11BE3E}">
      <dsp:nvSpPr>
        <dsp:cNvPr id="0" name=""/>
        <dsp:cNvSpPr/>
      </dsp:nvSpPr>
      <dsp:spPr>
        <a:xfrm>
          <a:off x="3058541" y="0"/>
          <a:ext cx="2729892" cy="2022449"/>
        </a:xfrm>
        <a:prstGeom prst="trapezoid">
          <a:avLst>
            <a:gd name="adj" fmla="val 67490"/>
          </a:avLst>
        </a:prstGeom>
        <a:solidFill>
          <a:srgbClr val="FFC000"/>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dirty="0" smtClean="0"/>
        </a:p>
        <a:p>
          <a:pPr lvl="0" algn="ctr" defTabSz="1644650">
            <a:lnSpc>
              <a:spcPct val="90000"/>
            </a:lnSpc>
            <a:spcBef>
              <a:spcPct val="0"/>
            </a:spcBef>
            <a:spcAft>
              <a:spcPct val="35000"/>
            </a:spcAft>
          </a:pPr>
          <a:r>
            <a:rPr lang="en-US" sz="3700" kern="1200" dirty="0" smtClean="0"/>
            <a:t>Government</a:t>
          </a:r>
        </a:p>
        <a:p>
          <a:pPr lvl="0" algn="ctr" defTabSz="1644650">
            <a:lnSpc>
              <a:spcPct val="90000"/>
            </a:lnSpc>
            <a:spcBef>
              <a:spcPct val="0"/>
            </a:spcBef>
            <a:spcAft>
              <a:spcPct val="35000"/>
            </a:spcAft>
          </a:pPr>
          <a:r>
            <a:rPr lang="en-US" sz="3700" kern="1200" dirty="0" smtClean="0"/>
            <a:t>Policy</a:t>
          </a:r>
          <a:endParaRPr lang="en-US" sz="3700" kern="1200" dirty="0"/>
        </a:p>
      </dsp:txBody>
      <dsp:txXfrm>
        <a:off x="3058541" y="0"/>
        <a:ext cx="2729892" cy="2022449"/>
      </dsp:txXfrm>
    </dsp:sp>
    <dsp:sp modelId="{4BD5F048-AE5C-4CF3-95FC-47684BE1A7B8}">
      <dsp:nvSpPr>
        <dsp:cNvPr id="0" name=""/>
        <dsp:cNvSpPr/>
      </dsp:nvSpPr>
      <dsp:spPr>
        <a:xfrm>
          <a:off x="2059316" y="1984311"/>
          <a:ext cx="4718120" cy="1472985"/>
        </a:xfrm>
        <a:prstGeom prst="trapezoid">
          <a:avLst>
            <a:gd name="adj" fmla="val 67490"/>
          </a:avLst>
        </a:prstGeom>
        <a:solidFill>
          <a:schemeClr val="bg1">
            <a:lumMod val="65000"/>
          </a:schemeClr>
        </a:solidFill>
        <a:ln w="19050" cap="flat" cmpd="sng" algn="ctr">
          <a:solidFill>
            <a:schemeClr val="tx1">
              <a:lumMod val="50000"/>
              <a:lumOff val="5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kern="1200" dirty="0" smtClean="0"/>
        </a:p>
        <a:p>
          <a:pPr lvl="0" algn="ctr" defTabSz="1644650">
            <a:lnSpc>
              <a:spcPct val="90000"/>
            </a:lnSpc>
            <a:spcBef>
              <a:spcPct val="0"/>
            </a:spcBef>
            <a:spcAft>
              <a:spcPct val="35000"/>
            </a:spcAft>
          </a:pPr>
          <a:r>
            <a:rPr lang="en-US" sz="3700" kern="1200" dirty="0" smtClean="0"/>
            <a:t>NSDS</a:t>
          </a:r>
          <a:endParaRPr lang="en-US" sz="3700" kern="1200" dirty="0"/>
        </a:p>
      </dsp:txBody>
      <dsp:txXfrm>
        <a:off x="2884987" y="1984311"/>
        <a:ext cx="3066778" cy="1472985"/>
      </dsp:txXfrm>
    </dsp:sp>
    <dsp:sp modelId="{B098E9A9-FB88-4A39-BC85-6A080BC9C8EB}">
      <dsp:nvSpPr>
        <dsp:cNvPr id="0" name=""/>
        <dsp:cNvSpPr/>
      </dsp:nvSpPr>
      <dsp:spPr>
        <a:xfrm>
          <a:off x="1071118" y="3495434"/>
          <a:ext cx="6714239" cy="1478830"/>
        </a:xfrm>
        <a:prstGeom prst="trapezoid">
          <a:avLst>
            <a:gd name="adj" fmla="val 67490"/>
          </a:avLst>
        </a:prstGeom>
        <a:solidFill>
          <a:schemeClr val="accent3">
            <a:lumMod val="75000"/>
          </a:schemeClr>
        </a:solidFill>
        <a:ln w="12700" cap="flat" cmpd="sng" algn="ctr">
          <a:solidFill>
            <a:schemeClr val="tx1">
              <a:lumMod val="75000"/>
              <a:lumOff val="25000"/>
            </a:schemeClr>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Regional Plans</a:t>
          </a:r>
        </a:p>
      </dsp:txBody>
      <dsp:txXfrm>
        <a:off x="2246110" y="3495434"/>
        <a:ext cx="4364255" cy="1478830"/>
      </dsp:txXfrm>
    </dsp:sp>
    <dsp:sp modelId="{B996786C-3E57-4929-9E56-6D95F8DA7AEC}">
      <dsp:nvSpPr>
        <dsp:cNvPr id="0" name=""/>
        <dsp:cNvSpPr/>
      </dsp:nvSpPr>
      <dsp:spPr>
        <a:xfrm>
          <a:off x="0" y="4974265"/>
          <a:ext cx="8856476" cy="1587082"/>
        </a:xfrm>
        <a:prstGeom prst="trapezoid">
          <a:avLst>
            <a:gd name="adj" fmla="val 67490"/>
          </a:avLst>
        </a:prstGeom>
        <a:solidFill>
          <a:schemeClr val="accent2">
            <a:lumMod val="50000"/>
          </a:schemeClr>
        </a:solidFill>
        <a:ln w="19050" cap="flat" cmpd="sng" algn="ctr">
          <a:solidFill>
            <a:schemeClr val="tx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Local Area/Community Plans</a:t>
          </a:r>
          <a:endParaRPr lang="en-US" sz="3700" kern="1200" dirty="0"/>
        </a:p>
      </dsp:txBody>
      <dsp:txXfrm>
        <a:off x="1549883" y="4974265"/>
        <a:ext cx="5756709" cy="15870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2CD5B-ACA4-4177-900F-C01C96A5520F}" type="datetimeFigureOut">
              <a:rPr lang="en-TT" smtClean="0"/>
              <a:t>30/11/2014</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22A2-09CB-4FE8-8E5B-80B246F02E6C}" type="slidenum">
              <a:rPr lang="en-TT" smtClean="0"/>
              <a:t>‹#›</a:t>
            </a:fld>
            <a:endParaRPr lang="en-TT"/>
          </a:p>
        </p:txBody>
      </p:sp>
    </p:spTree>
    <p:extLst>
      <p:ext uri="{BB962C8B-B14F-4D97-AF65-F5344CB8AC3E}">
        <p14:creationId xmlns:p14="http://schemas.microsoft.com/office/powerpoint/2010/main" val="109327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key features of </a:t>
            </a:r>
            <a:r>
              <a:rPr lang="en-GB" sz="1200" dirty="0" smtClean="0"/>
              <a:t>Harmonised Regional Development policy framework while referring to the map</a:t>
            </a:r>
          </a:p>
          <a:p>
            <a:pPr>
              <a:buNone/>
            </a:pPr>
            <a:endParaRPr lang="en-GB" sz="1200" dirty="0" smtClean="0"/>
          </a:p>
          <a:p>
            <a:r>
              <a:rPr lang="en-GB" sz="1200" dirty="0" smtClean="0"/>
              <a:t>delineate urban settlement limits, outside of which non-agricultural / non-essential development would only be permitted in exceptional circumstances. </a:t>
            </a:r>
          </a:p>
          <a:p>
            <a:r>
              <a:rPr lang="en-GB" sz="1200" dirty="0" smtClean="0"/>
              <a:t>Such an approach would safeguard valuable agricultural land and ecosystems services from the harmful impacts of unplanned and unchecked urban sprawl. </a:t>
            </a:r>
          </a:p>
        </p:txBody>
      </p:sp>
      <p:sp>
        <p:nvSpPr>
          <p:cNvPr id="4" name="Slide Number Placeholder 3"/>
          <p:cNvSpPr>
            <a:spLocks noGrp="1"/>
          </p:cNvSpPr>
          <p:nvPr>
            <p:ph type="sldNum" sz="quarter" idx="10"/>
          </p:nvPr>
        </p:nvSpPr>
        <p:spPr/>
        <p:txBody>
          <a:bodyPr/>
          <a:lstStyle/>
          <a:p>
            <a:fld id="{2D15EAAE-105A-4A8A-8093-038A2C7DE320}" type="slidenum">
              <a:rPr lang="en-TT" smtClean="0"/>
              <a:pPr/>
              <a:t>30</a:t>
            </a:fld>
            <a:endParaRPr lang="en-TT"/>
          </a:p>
        </p:txBody>
      </p:sp>
    </p:spTree>
    <p:extLst>
      <p:ext uri="{BB962C8B-B14F-4D97-AF65-F5344CB8AC3E}">
        <p14:creationId xmlns:p14="http://schemas.microsoft.com/office/powerpoint/2010/main" val="422225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TT" dirty="0" smtClean="0"/>
              <a:t>24 Policies that serve as best practice</a:t>
            </a:r>
            <a:r>
              <a:rPr lang="en-TT" baseline="0" dirty="0" smtClean="0"/>
              <a:t> guidance in assisting both the state and private sector in the development of various territories/jurisdictions</a:t>
            </a:r>
            <a:endParaRPr lang="en-TT" dirty="0"/>
          </a:p>
        </p:txBody>
      </p:sp>
      <p:sp>
        <p:nvSpPr>
          <p:cNvPr id="4" name="Slide Number Placeholder 3"/>
          <p:cNvSpPr>
            <a:spLocks noGrp="1"/>
          </p:cNvSpPr>
          <p:nvPr>
            <p:ph type="sldNum" sz="quarter" idx="10"/>
          </p:nvPr>
        </p:nvSpPr>
        <p:spPr/>
        <p:txBody>
          <a:bodyPr/>
          <a:lstStyle/>
          <a:p>
            <a:fld id="{2D15EAAE-105A-4A8A-8093-038A2C7DE320}" type="slidenum">
              <a:rPr lang="en-TT" smtClean="0"/>
              <a:pPr/>
              <a:t>31</a:t>
            </a:fld>
            <a:endParaRPr lang="en-TT"/>
          </a:p>
        </p:txBody>
      </p:sp>
    </p:spTree>
    <p:extLst>
      <p:ext uri="{BB962C8B-B14F-4D97-AF65-F5344CB8AC3E}">
        <p14:creationId xmlns:p14="http://schemas.microsoft.com/office/powerpoint/2010/main" val="959627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11/26/2014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11/26/2014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TT" dirty="0" smtClean="0"/>
              <a:t>DEVELOPING SUSTAINABLE CITIES</a:t>
            </a:r>
            <a:endParaRPr lang="en-TT" dirty="0"/>
          </a:p>
        </p:txBody>
      </p:sp>
      <p:sp>
        <p:nvSpPr>
          <p:cNvPr id="3" name="Subtitle 2"/>
          <p:cNvSpPr>
            <a:spLocks noGrp="1"/>
          </p:cNvSpPr>
          <p:nvPr>
            <p:ph type="subTitle" idx="1"/>
          </p:nvPr>
        </p:nvSpPr>
        <p:spPr/>
        <p:txBody>
          <a:bodyPr/>
          <a:lstStyle/>
          <a:p>
            <a:r>
              <a:rPr lang="en-TT" dirty="0" smtClean="0"/>
              <a:t>Establishing a National Framework – The Trinidad and Tobago Experience</a:t>
            </a:r>
            <a:endParaRPr lang="en-TT" dirty="0"/>
          </a:p>
        </p:txBody>
      </p:sp>
      <p:sp>
        <p:nvSpPr>
          <p:cNvPr id="4" name="TextBox 3"/>
          <p:cNvSpPr txBox="1"/>
          <p:nvPr/>
        </p:nvSpPr>
        <p:spPr>
          <a:xfrm>
            <a:off x="7467600" y="5511726"/>
            <a:ext cx="4506686" cy="923330"/>
          </a:xfrm>
          <a:prstGeom prst="rect">
            <a:avLst/>
          </a:prstGeom>
          <a:noFill/>
        </p:spPr>
        <p:txBody>
          <a:bodyPr wrap="square" rtlCol="0">
            <a:spAutoFit/>
          </a:bodyPr>
          <a:lstStyle/>
          <a:p>
            <a:r>
              <a:rPr lang="en-TT" dirty="0" smtClean="0"/>
              <a:t>Sustainable Cities – December 1 – 5 2014</a:t>
            </a:r>
          </a:p>
          <a:p>
            <a:r>
              <a:rPr lang="en-TT" dirty="0" smtClean="0"/>
              <a:t>Module 1</a:t>
            </a:r>
          </a:p>
          <a:p>
            <a:r>
              <a:rPr lang="en-TT" dirty="0" smtClean="0">
                <a:solidFill>
                  <a:schemeClr val="bg1"/>
                </a:solidFill>
              </a:rPr>
              <a:t>Marie Hinds</a:t>
            </a:r>
            <a:endParaRPr lang="en-TT" dirty="0">
              <a:solidFill>
                <a:schemeClr val="bg1"/>
              </a:solidFill>
            </a:endParaRPr>
          </a:p>
        </p:txBody>
      </p:sp>
    </p:spTree>
    <p:extLst>
      <p:ext uri="{BB962C8B-B14F-4D97-AF65-F5344CB8AC3E}">
        <p14:creationId xmlns:p14="http://schemas.microsoft.com/office/powerpoint/2010/main" val="15928849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TT" dirty="0" smtClean="0"/>
              <a:t>THE TRINIDAD AND TOBAGO EXPERIENCE</a:t>
            </a:r>
            <a:endParaRPr lang="en-TT" dirty="0"/>
          </a:p>
        </p:txBody>
      </p:sp>
      <p:sp>
        <p:nvSpPr>
          <p:cNvPr id="4" name="Text Placeholder 3"/>
          <p:cNvSpPr>
            <a:spLocks noGrp="1"/>
          </p:cNvSpPr>
          <p:nvPr>
            <p:ph type="body" idx="1"/>
          </p:nvPr>
        </p:nvSpPr>
        <p:spPr/>
        <p:txBody>
          <a:bodyPr/>
          <a:lstStyle/>
          <a:p>
            <a:endParaRPr lang="en-TT"/>
          </a:p>
        </p:txBody>
      </p:sp>
    </p:spTree>
    <p:extLst>
      <p:ext uri="{BB962C8B-B14F-4D97-AF65-F5344CB8AC3E}">
        <p14:creationId xmlns:p14="http://schemas.microsoft.com/office/powerpoint/2010/main" val="17286294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TT"/>
          </a:p>
        </p:txBody>
      </p:sp>
      <p:sp>
        <p:nvSpPr>
          <p:cNvPr id="3" name="Content Placeholder 2"/>
          <p:cNvSpPr>
            <a:spLocks noGrp="1"/>
          </p:cNvSpPr>
          <p:nvPr>
            <p:ph idx="1"/>
          </p:nvPr>
        </p:nvSpPr>
        <p:spPr>
          <a:xfrm>
            <a:off x="680321" y="2336872"/>
            <a:ext cx="10695250" cy="4140127"/>
          </a:xfrm>
        </p:spPr>
        <p:txBody>
          <a:bodyPr/>
          <a:lstStyle/>
          <a:p>
            <a:pPr algn="ctr">
              <a:lnSpc>
                <a:spcPct val="200000"/>
              </a:lnSpc>
            </a:pPr>
            <a:r>
              <a:rPr lang="en-TT" dirty="0"/>
              <a:t>Translating the goals of sustainable development into the urban sector is </a:t>
            </a:r>
            <a:r>
              <a:rPr lang="en-TT" dirty="0" smtClean="0"/>
              <a:t>complex. The </a:t>
            </a:r>
            <a:r>
              <a:rPr lang="en-TT" dirty="0"/>
              <a:t>complexity and interdependence of the issues and challenges related </a:t>
            </a:r>
            <a:r>
              <a:rPr lang="en-TT" dirty="0" smtClean="0"/>
              <a:t>to sustainable </a:t>
            </a:r>
            <a:r>
              <a:rPr lang="en-TT" dirty="0"/>
              <a:t>development can </a:t>
            </a:r>
            <a:r>
              <a:rPr lang="en-TT" dirty="0" smtClean="0"/>
              <a:t>only</a:t>
            </a:r>
            <a:r>
              <a:rPr lang="en-TT" i="1" dirty="0"/>
              <a:t> </a:t>
            </a:r>
            <a:r>
              <a:rPr lang="en-TT" dirty="0" smtClean="0"/>
              <a:t>be </a:t>
            </a:r>
            <a:r>
              <a:rPr lang="en-TT" dirty="0"/>
              <a:t>effectively addressed if a strategic framework for </a:t>
            </a:r>
            <a:r>
              <a:rPr lang="en-TT" dirty="0" smtClean="0"/>
              <a:t>sustainable development </a:t>
            </a:r>
            <a:r>
              <a:rPr lang="en-TT" dirty="0"/>
              <a:t>is employed in urban planning.</a:t>
            </a:r>
            <a:endParaRPr lang="en-TT" dirty="0"/>
          </a:p>
        </p:txBody>
      </p:sp>
    </p:spTree>
    <p:extLst>
      <p:ext uri="{BB962C8B-B14F-4D97-AF65-F5344CB8AC3E}">
        <p14:creationId xmlns:p14="http://schemas.microsoft.com/office/powerpoint/2010/main" val="10559505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972" y="1964353"/>
            <a:ext cx="11016342" cy="4708981"/>
          </a:xfrm>
          <a:prstGeom prst="rect">
            <a:avLst/>
          </a:prstGeom>
        </p:spPr>
        <p:txBody>
          <a:bodyPr wrap="square">
            <a:spAutoFit/>
          </a:bodyPr>
          <a:lstStyle/>
          <a:p>
            <a:endParaRPr lang="en-TT" sz="2400" dirty="0" smtClean="0">
              <a:solidFill>
                <a:srgbClr val="000000"/>
              </a:solidFill>
              <a:latin typeface="Calibri" panose="020F0502020204030204" pitchFamily="34" charset="0"/>
            </a:endParaRPr>
          </a:p>
          <a:p>
            <a:endParaRPr lang="en-TT" sz="2400" dirty="0">
              <a:solidFill>
                <a:srgbClr val="000000"/>
              </a:solidFill>
              <a:latin typeface="Calibri" panose="020F0502020204030204" pitchFamily="34" charset="0"/>
            </a:endParaRPr>
          </a:p>
          <a:p>
            <a:r>
              <a:rPr lang="en-TT" sz="2400" dirty="0">
                <a:latin typeface="SymbolMT"/>
              </a:rPr>
              <a:t>• </a:t>
            </a:r>
            <a:r>
              <a:rPr lang="en-TT" sz="2800" dirty="0" smtClean="0">
                <a:latin typeface="Calibri" panose="020F0502020204030204" pitchFamily="34" charset="0"/>
              </a:rPr>
              <a:t>Address </a:t>
            </a:r>
            <a:r>
              <a:rPr lang="en-TT" sz="2800" dirty="0">
                <a:latin typeface="Calibri" panose="020F0502020204030204" pitchFamily="34" charset="0"/>
              </a:rPr>
              <a:t>the problem of climate change and reducing the carbon footprint of cities</a:t>
            </a:r>
            <a:r>
              <a:rPr lang="en-TT" sz="2800" dirty="0" smtClean="0">
                <a:latin typeface="Calibri" panose="020F0502020204030204" pitchFamily="34" charset="0"/>
              </a:rPr>
              <a:t>;</a:t>
            </a:r>
          </a:p>
          <a:p>
            <a:endParaRPr lang="en-TT" sz="2800" dirty="0">
              <a:latin typeface="Calibri" panose="020F0502020204030204" pitchFamily="34" charset="0"/>
            </a:endParaRPr>
          </a:p>
          <a:p>
            <a:r>
              <a:rPr lang="en-TT" sz="2800" dirty="0">
                <a:latin typeface="SymbolMT"/>
              </a:rPr>
              <a:t>• </a:t>
            </a:r>
            <a:r>
              <a:rPr lang="en-TT" sz="2800" dirty="0" smtClean="0">
                <a:latin typeface="Calibri" panose="020F0502020204030204" pitchFamily="34" charset="0"/>
              </a:rPr>
              <a:t>Incorporate </a:t>
            </a:r>
            <a:r>
              <a:rPr lang="en-TT" sz="2800" dirty="0">
                <a:latin typeface="Calibri" panose="020F0502020204030204" pitchFamily="34" charset="0"/>
              </a:rPr>
              <a:t>efforts to integrate the “green” and “brown” agendas</a:t>
            </a:r>
            <a:r>
              <a:rPr lang="en-TT" sz="2800" dirty="0" smtClean="0">
                <a:latin typeface="Calibri" panose="020F0502020204030204" pitchFamily="34" charset="0"/>
              </a:rPr>
              <a:t>;</a:t>
            </a:r>
          </a:p>
          <a:p>
            <a:endParaRPr lang="en-TT" sz="2800" dirty="0">
              <a:latin typeface="Calibri" panose="020F0502020204030204" pitchFamily="34" charset="0"/>
            </a:endParaRPr>
          </a:p>
          <a:p>
            <a:r>
              <a:rPr lang="en-TT" sz="2800" dirty="0">
                <a:latin typeface="SymbolMT"/>
              </a:rPr>
              <a:t>• </a:t>
            </a:r>
            <a:r>
              <a:rPr lang="en-TT" sz="2800" dirty="0" smtClean="0">
                <a:latin typeface="Calibri" panose="020F0502020204030204" pitchFamily="34" charset="0"/>
              </a:rPr>
              <a:t>Effectively link </a:t>
            </a:r>
            <a:r>
              <a:rPr lang="en-TT" sz="2800" dirty="0">
                <a:latin typeface="Calibri" panose="020F0502020204030204" pitchFamily="34" charset="0"/>
              </a:rPr>
              <a:t>urban land use planning, urban development and infrastructure planning; </a:t>
            </a:r>
            <a:r>
              <a:rPr lang="en-TT" sz="2800" dirty="0" smtClean="0">
                <a:latin typeface="Calibri" panose="020F0502020204030204" pitchFamily="34" charset="0"/>
              </a:rPr>
              <a:t>and</a:t>
            </a:r>
          </a:p>
          <a:p>
            <a:endParaRPr lang="en-TT" sz="2800" dirty="0">
              <a:latin typeface="Calibri" panose="020F0502020204030204" pitchFamily="34" charset="0"/>
            </a:endParaRPr>
          </a:p>
          <a:p>
            <a:r>
              <a:rPr lang="en-TT" sz="2800" dirty="0">
                <a:latin typeface="SymbolMT"/>
              </a:rPr>
              <a:t>• </a:t>
            </a:r>
            <a:r>
              <a:rPr lang="en-TT" sz="2800" dirty="0" smtClean="0">
                <a:latin typeface="Calibri" panose="020F0502020204030204" pitchFamily="34" charset="0"/>
              </a:rPr>
              <a:t>Undertake </a:t>
            </a:r>
            <a:r>
              <a:rPr lang="en-TT" sz="2800" dirty="0">
                <a:latin typeface="Calibri" panose="020F0502020204030204" pitchFamily="34" charset="0"/>
              </a:rPr>
              <a:t>planning in </a:t>
            </a:r>
            <a:r>
              <a:rPr lang="en-TT" sz="2800" dirty="0" err="1">
                <a:latin typeface="Calibri" panose="020F0502020204030204" pitchFamily="34" charset="0"/>
              </a:rPr>
              <a:t>peri</a:t>
            </a:r>
            <a:r>
              <a:rPr lang="en-TT" sz="2800" dirty="0">
                <a:latin typeface="Calibri" panose="020F0502020204030204" pitchFamily="34" charset="0"/>
              </a:rPr>
              <a:t>‐urban areas and at the regional </a:t>
            </a:r>
            <a:r>
              <a:rPr lang="en-TT" sz="2800" dirty="0" smtClean="0">
                <a:latin typeface="Calibri" panose="020F0502020204030204" pitchFamily="34" charset="0"/>
              </a:rPr>
              <a:t>level</a:t>
            </a:r>
            <a:endParaRPr lang="en-TT" sz="2800" dirty="0"/>
          </a:p>
        </p:txBody>
      </p:sp>
      <p:sp>
        <p:nvSpPr>
          <p:cNvPr id="3" name="Title 2"/>
          <p:cNvSpPr>
            <a:spLocks noGrp="1"/>
          </p:cNvSpPr>
          <p:nvPr>
            <p:ph type="title"/>
          </p:nvPr>
        </p:nvSpPr>
        <p:spPr/>
        <p:txBody>
          <a:bodyPr/>
          <a:lstStyle/>
          <a:p>
            <a:r>
              <a:rPr lang="en-TT" dirty="0" smtClean="0"/>
              <a:t>STRATEGIC FRAMEWORK FOR SUSTAINABLE DEVELOPMENT</a:t>
            </a:r>
            <a:endParaRPr lang="en-TT" dirty="0"/>
          </a:p>
        </p:txBody>
      </p:sp>
    </p:spTree>
    <p:extLst>
      <p:ext uri="{BB962C8B-B14F-4D97-AF65-F5344CB8AC3E}">
        <p14:creationId xmlns:p14="http://schemas.microsoft.com/office/powerpoint/2010/main" val="11598994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NPDP – A NATIONAL SPATIAL FRAMEWORK</a:t>
            </a:r>
            <a:endParaRPr lang="en-TT" dirty="0"/>
          </a:p>
        </p:txBody>
      </p:sp>
      <p:sp>
        <p:nvSpPr>
          <p:cNvPr id="3" name="Content Placeholder 2"/>
          <p:cNvSpPr>
            <a:spLocks noGrp="1"/>
          </p:cNvSpPr>
          <p:nvPr>
            <p:ph idx="1"/>
          </p:nvPr>
        </p:nvSpPr>
        <p:spPr/>
        <p:txBody>
          <a:bodyPr/>
          <a:lstStyle/>
          <a:p>
            <a:r>
              <a:rPr lang="en-TT" dirty="0"/>
              <a:t>The 1984 NPDP provided detailed </a:t>
            </a:r>
            <a:r>
              <a:rPr lang="en-TT" dirty="0" err="1" smtClean="0"/>
              <a:t>landland</a:t>
            </a:r>
            <a:r>
              <a:rPr lang="en-TT" dirty="0" smtClean="0"/>
              <a:t>-use </a:t>
            </a:r>
            <a:r>
              <a:rPr lang="en-TT" dirty="0"/>
              <a:t>zones and allocations, </a:t>
            </a:r>
            <a:r>
              <a:rPr lang="en-TT" dirty="0" smtClean="0"/>
              <a:t>for application </a:t>
            </a:r>
            <a:r>
              <a:rPr lang="en-TT" dirty="0"/>
              <a:t>across Trinidad and Tobago</a:t>
            </a:r>
            <a:r>
              <a:rPr lang="en-TT" dirty="0" smtClean="0"/>
              <a:t>.</a:t>
            </a:r>
          </a:p>
          <a:p>
            <a:pPr marL="0" indent="0">
              <a:buNone/>
            </a:pPr>
            <a:endParaRPr lang="en-TT" dirty="0"/>
          </a:p>
          <a:p>
            <a:r>
              <a:rPr lang="en-TT" dirty="0"/>
              <a:t>That approach was logical at a </a:t>
            </a:r>
            <a:r>
              <a:rPr lang="en-TT" dirty="0" smtClean="0"/>
              <a:t>time when </a:t>
            </a:r>
            <a:r>
              <a:rPr lang="en-TT" dirty="0"/>
              <a:t>most planning decisions </a:t>
            </a:r>
            <a:r>
              <a:rPr lang="en-TT" dirty="0" smtClean="0"/>
              <a:t>were being </a:t>
            </a:r>
            <a:r>
              <a:rPr lang="en-TT" dirty="0"/>
              <a:t>made at national </a:t>
            </a:r>
            <a:r>
              <a:rPr lang="en-TT" dirty="0" smtClean="0"/>
              <a:t>government level.</a:t>
            </a:r>
          </a:p>
          <a:p>
            <a:endParaRPr lang="en-TT" dirty="0"/>
          </a:p>
          <a:p>
            <a:r>
              <a:rPr lang="en-TT" dirty="0" smtClean="0"/>
              <a:t>It was indicative of political appreciation that economic plans (5 year development plans) necessitated a land use context</a:t>
            </a:r>
            <a:endParaRPr lang="en-TT" dirty="0"/>
          </a:p>
        </p:txBody>
      </p:sp>
    </p:spTree>
    <p:extLst>
      <p:ext uri="{BB962C8B-B14F-4D97-AF65-F5344CB8AC3E}">
        <p14:creationId xmlns:p14="http://schemas.microsoft.com/office/powerpoint/2010/main" val="35207302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NPDP – A NATIONAL SPATIAL FRAMEWORK</a:t>
            </a:r>
          </a:p>
        </p:txBody>
      </p:sp>
      <p:sp>
        <p:nvSpPr>
          <p:cNvPr id="6" name="Content Placeholder 5"/>
          <p:cNvSpPr>
            <a:spLocks noGrp="1"/>
          </p:cNvSpPr>
          <p:nvPr>
            <p:ph idx="1"/>
          </p:nvPr>
        </p:nvSpPr>
        <p:spPr>
          <a:xfrm>
            <a:off x="495264" y="2151815"/>
            <a:ext cx="10738793" cy="4521128"/>
          </a:xfrm>
        </p:spPr>
        <p:txBody>
          <a:bodyPr>
            <a:normAutofit/>
          </a:bodyPr>
          <a:lstStyle/>
          <a:p>
            <a:pPr marL="0" indent="0">
              <a:buNone/>
            </a:pPr>
            <a:endParaRPr lang="en-TT" dirty="0"/>
          </a:p>
          <a:p>
            <a:pPr marL="0" indent="0">
              <a:buNone/>
            </a:pPr>
            <a:r>
              <a:rPr lang="en-TT" dirty="0" smtClean="0"/>
              <a:t>The </a:t>
            </a:r>
            <a:r>
              <a:rPr lang="en-TT" dirty="0"/>
              <a:t>NPDP was based on a strategy which sought to:</a:t>
            </a:r>
          </a:p>
          <a:p>
            <a:r>
              <a:rPr lang="en-TT" dirty="0"/>
              <a:t> promote a more balanced allocation of activities throughout the national territory by means of chosen growth points, based on development potential</a:t>
            </a:r>
          </a:p>
          <a:p>
            <a:r>
              <a:rPr lang="en-TT" dirty="0"/>
              <a:t>Consolidate existing urban centres.</a:t>
            </a:r>
          </a:p>
          <a:p>
            <a:r>
              <a:rPr lang="en-TT" dirty="0"/>
              <a:t>The objective of the strategy was to:</a:t>
            </a:r>
          </a:p>
          <a:p>
            <a:r>
              <a:rPr lang="en-TT" dirty="0"/>
              <a:t>	Reduce problems of congestion in the urban centres and</a:t>
            </a:r>
          </a:p>
          <a:p>
            <a:r>
              <a:rPr lang="en-TT" dirty="0"/>
              <a:t>	Provide for a more equitable quality of life in all regions</a:t>
            </a:r>
            <a:endParaRPr lang="en-TT" dirty="0" smtClean="0"/>
          </a:p>
        </p:txBody>
      </p:sp>
    </p:spTree>
    <p:extLst>
      <p:ext uri="{BB962C8B-B14F-4D97-AF65-F5344CB8AC3E}">
        <p14:creationId xmlns:p14="http://schemas.microsoft.com/office/powerpoint/2010/main" val="4588462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DISPERSED </a:t>
            </a:r>
            <a:r>
              <a:rPr lang="en-TT" dirty="0" smtClean="0"/>
              <a:t>CONCENTRATION</a:t>
            </a:r>
            <a:endParaRPr lang="en-TT" dirty="0"/>
          </a:p>
        </p:txBody>
      </p:sp>
      <p:sp>
        <p:nvSpPr>
          <p:cNvPr id="6" name="Content Placeholder 5"/>
          <p:cNvSpPr>
            <a:spLocks noGrp="1"/>
          </p:cNvSpPr>
          <p:nvPr>
            <p:ph idx="1"/>
          </p:nvPr>
        </p:nvSpPr>
        <p:spPr>
          <a:xfrm>
            <a:off x="800063" y="2389338"/>
            <a:ext cx="9613861" cy="3599316"/>
          </a:xfrm>
        </p:spPr>
        <p:txBody>
          <a:bodyPr>
            <a:normAutofit fontScale="92500" lnSpcReduction="10000"/>
          </a:bodyPr>
          <a:lstStyle/>
          <a:p>
            <a:r>
              <a:rPr lang="en-TT" dirty="0"/>
              <a:t>The preferred scenario was one which attempted to strike a balance between concentration and dispersal by combining the advantages of the two other development strategies.</a:t>
            </a:r>
          </a:p>
          <a:p>
            <a:endParaRPr lang="en-TT" dirty="0"/>
          </a:p>
          <a:p>
            <a:r>
              <a:rPr lang="en-TT" dirty="0"/>
              <a:t>Harness the economies inherent in a settlement pattern of concentration while promoting development throughout the country</a:t>
            </a:r>
          </a:p>
          <a:p>
            <a:endParaRPr lang="en-TT" dirty="0"/>
          </a:p>
          <a:p>
            <a:r>
              <a:rPr lang="en-TT" dirty="0"/>
              <a:t>To consolidate existing urban centres and expand into areas of high potential thus stimulating growth without increasing congestion costs and disparity between the present urban and rural regions.</a:t>
            </a:r>
          </a:p>
          <a:p>
            <a:endParaRPr lang="en-TT" dirty="0"/>
          </a:p>
        </p:txBody>
      </p:sp>
    </p:spTree>
    <p:extLst>
      <p:ext uri="{BB962C8B-B14F-4D97-AF65-F5344CB8AC3E}">
        <p14:creationId xmlns:p14="http://schemas.microsoft.com/office/powerpoint/2010/main" val="28016303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METHODOLOGY</a:t>
            </a:r>
            <a:r>
              <a:rPr lang="en-TT" dirty="0"/>
              <a:t/>
            </a:r>
            <a:br>
              <a:rPr lang="en-TT" dirty="0"/>
            </a:br>
            <a:endParaRPr lang="en-TT" dirty="0"/>
          </a:p>
        </p:txBody>
      </p:sp>
      <p:sp>
        <p:nvSpPr>
          <p:cNvPr id="6" name="Content Placeholder 5"/>
          <p:cNvSpPr>
            <a:spLocks noGrp="1"/>
          </p:cNvSpPr>
          <p:nvPr>
            <p:ph idx="1"/>
          </p:nvPr>
        </p:nvSpPr>
        <p:spPr>
          <a:xfrm>
            <a:off x="680321" y="2146033"/>
            <a:ext cx="10717022" cy="4613995"/>
          </a:xfrm>
        </p:spPr>
        <p:txBody>
          <a:bodyPr>
            <a:normAutofit lnSpcReduction="10000"/>
          </a:bodyPr>
          <a:lstStyle/>
          <a:p>
            <a:r>
              <a:rPr lang="en-TT" dirty="0" smtClean="0"/>
              <a:t>Contain </a:t>
            </a:r>
            <a:r>
              <a:rPr lang="en-TT" dirty="0"/>
              <a:t>and rationalize built development in existing urbanized areas</a:t>
            </a:r>
          </a:p>
          <a:p>
            <a:endParaRPr lang="en-TT" dirty="0"/>
          </a:p>
          <a:p>
            <a:r>
              <a:rPr lang="en-TT" dirty="0"/>
              <a:t>Develop Growth Centres in peripheral areas where there are complexes of opportunities</a:t>
            </a:r>
          </a:p>
          <a:p>
            <a:endParaRPr lang="en-TT" dirty="0"/>
          </a:p>
          <a:p>
            <a:endParaRPr lang="en-TT" dirty="0"/>
          </a:p>
          <a:p>
            <a:r>
              <a:rPr lang="en-TT" dirty="0"/>
              <a:t>Growth would be stimulated at selected points through the promotion of economic expansion by</a:t>
            </a:r>
          </a:p>
          <a:p>
            <a:r>
              <a:rPr lang="en-TT" dirty="0"/>
              <a:t>	Commitment of resources to the development of infrastructure</a:t>
            </a:r>
          </a:p>
          <a:p>
            <a:r>
              <a:rPr lang="en-TT" dirty="0"/>
              <a:t>	Dispersal of public sector employment opportunities</a:t>
            </a:r>
          </a:p>
          <a:p>
            <a:r>
              <a:rPr lang="en-TT" dirty="0"/>
              <a:t>	Combined with institutional support and financial incentives</a:t>
            </a:r>
          </a:p>
          <a:p>
            <a:endParaRPr lang="en-TT" dirty="0"/>
          </a:p>
        </p:txBody>
      </p:sp>
    </p:spTree>
    <p:extLst>
      <p:ext uri="{BB962C8B-B14F-4D97-AF65-F5344CB8AC3E}">
        <p14:creationId xmlns:p14="http://schemas.microsoft.com/office/powerpoint/2010/main" val="8726494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TT"/>
          </a:p>
        </p:txBody>
      </p:sp>
      <p:sp>
        <p:nvSpPr>
          <p:cNvPr id="6" name="Content Placeholder 5"/>
          <p:cNvSpPr>
            <a:spLocks noGrp="1"/>
          </p:cNvSpPr>
          <p:nvPr>
            <p:ph idx="1"/>
          </p:nvPr>
        </p:nvSpPr>
        <p:spPr>
          <a:xfrm>
            <a:off x="680320" y="1834165"/>
            <a:ext cx="9613861" cy="4773463"/>
          </a:xfrm>
        </p:spPr>
        <p:txBody>
          <a:bodyPr>
            <a:normAutofit lnSpcReduction="10000"/>
          </a:bodyPr>
          <a:lstStyle/>
          <a:p>
            <a:endParaRPr lang="en-TT" sz="2000" dirty="0" smtClean="0"/>
          </a:p>
          <a:p>
            <a:r>
              <a:rPr lang="en-TT" sz="2000" dirty="0" smtClean="0"/>
              <a:t>In </a:t>
            </a:r>
            <a:r>
              <a:rPr lang="en-TT" sz="2000" dirty="0"/>
              <a:t>the Capital and San Fernando Regions urban expansion would be continued to those areas in which a commitment to built development had already been made.  Any further growth would result from Infilling and intensification of the then urban </a:t>
            </a:r>
            <a:r>
              <a:rPr lang="en-TT" sz="2000" dirty="0" smtClean="0"/>
              <a:t>area.</a:t>
            </a:r>
            <a:endParaRPr lang="en-TT" sz="2000" dirty="0"/>
          </a:p>
          <a:p>
            <a:r>
              <a:rPr lang="en-TT" sz="2000" dirty="0"/>
              <a:t>Growth poles would be developed at </a:t>
            </a:r>
            <a:r>
              <a:rPr lang="en-TT" sz="2000" dirty="0" err="1"/>
              <a:t>Couva</a:t>
            </a:r>
            <a:r>
              <a:rPr lang="en-TT" sz="2000" dirty="0"/>
              <a:t>, Sangre Grande, Mayaro/Galeota and Point Fortin to accommodate the bulk of new growth.  </a:t>
            </a:r>
            <a:endParaRPr lang="en-TT" sz="2000" dirty="0" smtClean="0"/>
          </a:p>
          <a:p>
            <a:r>
              <a:rPr lang="en-TT" sz="2000" dirty="0" smtClean="0"/>
              <a:t>The </a:t>
            </a:r>
            <a:r>
              <a:rPr lang="en-TT" sz="2000" dirty="0"/>
              <a:t>growth pole at Sangre </a:t>
            </a:r>
            <a:r>
              <a:rPr lang="en-TT" sz="2000" dirty="0" err="1"/>
              <a:t>grande</a:t>
            </a:r>
            <a:r>
              <a:rPr lang="en-TT" sz="2000" dirty="0"/>
              <a:t> would both siphon off activity attracted toward the Capital Region, and provide a focus for development of the </a:t>
            </a:r>
            <a:r>
              <a:rPr lang="en-TT" sz="2000" dirty="0" smtClean="0"/>
              <a:t>agricultural </a:t>
            </a:r>
            <a:r>
              <a:rPr lang="en-TT" sz="2000" dirty="0"/>
              <a:t>and mineral resources in its hinterland. </a:t>
            </a:r>
            <a:endParaRPr lang="en-TT" sz="2000" dirty="0" smtClean="0"/>
          </a:p>
          <a:p>
            <a:r>
              <a:rPr lang="en-TT" sz="2000" dirty="0" smtClean="0"/>
              <a:t> </a:t>
            </a:r>
            <a:r>
              <a:rPr lang="en-TT" sz="2000" dirty="0"/>
              <a:t>The growth pole at Mayaro/Galeota </a:t>
            </a:r>
            <a:r>
              <a:rPr lang="en-TT" sz="2000" dirty="0" smtClean="0"/>
              <a:t>would </a:t>
            </a:r>
            <a:r>
              <a:rPr lang="en-TT" sz="2000" dirty="0"/>
              <a:t>stimulate exploitation of the </a:t>
            </a:r>
            <a:r>
              <a:rPr lang="en-TT" sz="2000" dirty="0" smtClean="0"/>
              <a:t>high </a:t>
            </a:r>
            <a:r>
              <a:rPr lang="en-TT" sz="2000" dirty="0"/>
              <a:t>potential of the agricultural, fisheries, resort and mining opportunities in the South East.  </a:t>
            </a:r>
            <a:endParaRPr lang="en-TT" sz="2000" dirty="0" smtClean="0"/>
          </a:p>
          <a:p>
            <a:r>
              <a:rPr lang="en-TT" sz="2000" dirty="0" smtClean="0"/>
              <a:t>The </a:t>
            </a:r>
            <a:r>
              <a:rPr lang="en-TT" sz="2000" dirty="0"/>
              <a:t>growth pole at Point Fortin would act as a centre for the development of the complexes of potential on the south west peninsula</a:t>
            </a:r>
          </a:p>
          <a:p>
            <a:endParaRPr lang="en-TT" dirty="0"/>
          </a:p>
        </p:txBody>
      </p:sp>
    </p:spTree>
    <p:extLst>
      <p:ext uri="{BB962C8B-B14F-4D97-AF65-F5344CB8AC3E}">
        <p14:creationId xmlns:p14="http://schemas.microsoft.com/office/powerpoint/2010/main" val="31443598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68086" y="195943"/>
            <a:ext cx="10983685" cy="6574972"/>
          </a:xfrm>
          <a:prstGeom prst="rect">
            <a:avLst/>
          </a:prstGeom>
        </p:spPr>
      </p:pic>
      <p:sp>
        <p:nvSpPr>
          <p:cNvPr id="9" name="Title 8"/>
          <p:cNvSpPr>
            <a:spLocks noGrp="1"/>
          </p:cNvSpPr>
          <p:nvPr>
            <p:ph type="title"/>
          </p:nvPr>
        </p:nvSpPr>
        <p:spPr/>
        <p:txBody>
          <a:bodyPr/>
          <a:lstStyle/>
          <a:p>
            <a:endParaRPr lang="en-TT" dirty="0"/>
          </a:p>
        </p:txBody>
      </p:sp>
      <p:sp>
        <p:nvSpPr>
          <p:cNvPr id="10" name="Text Placeholder 9"/>
          <p:cNvSpPr>
            <a:spLocks noGrp="1"/>
          </p:cNvSpPr>
          <p:nvPr>
            <p:ph type="body" sz="half" idx="2"/>
          </p:nvPr>
        </p:nvSpPr>
        <p:spPr/>
        <p:txBody>
          <a:bodyPr/>
          <a:lstStyle/>
          <a:p>
            <a:endParaRPr lang="en-TT"/>
          </a:p>
        </p:txBody>
      </p:sp>
    </p:spTree>
    <p:extLst>
      <p:ext uri="{BB962C8B-B14F-4D97-AF65-F5344CB8AC3E}">
        <p14:creationId xmlns:p14="http://schemas.microsoft.com/office/powerpoint/2010/main" val="41708990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TT"/>
          </a:p>
        </p:txBody>
      </p:sp>
      <p:sp>
        <p:nvSpPr>
          <p:cNvPr id="6" name="Content Placeholder 5"/>
          <p:cNvSpPr>
            <a:spLocks noGrp="1"/>
          </p:cNvSpPr>
          <p:nvPr>
            <p:ph idx="1"/>
          </p:nvPr>
        </p:nvSpPr>
        <p:spPr>
          <a:xfrm>
            <a:off x="680321" y="2190928"/>
            <a:ext cx="9613861" cy="3599316"/>
          </a:xfrm>
        </p:spPr>
        <p:txBody>
          <a:bodyPr/>
          <a:lstStyle/>
          <a:p>
            <a:endParaRPr lang="en-TT" dirty="0" smtClean="0"/>
          </a:p>
          <a:p>
            <a:endParaRPr lang="en-TT" dirty="0"/>
          </a:p>
          <a:p>
            <a:r>
              <a:rPr lang="en-TT" dirty="0" smtClean="0"/>
              <a:t>Successful </a:t>
            </a:r>
            <a:r>
              <a:rPr lang="en-TT" dirty="0"/>
              <a:t>implementation of this strategy required a positive effort on the part of public authorities to foster growth in the selected areas by provision of adequate infrastructure for development, programmes of grants and concessions to firms locating in the specified areas and decentralization of public sector employment to the growth poles. </a:t>
            </a:r>
          </a:p>
          <a:p>
            <a:endParaRPr lang="en-TT" dirty="0"/>
          </a:p>
        </p:txBody>
      </p:sp>
    </p:spTree>
    <p:extLst>
      <p:ext uri="{BB962C8B-B14F-4D97-AF65-F5344CB8AC3E}">
        <p14:creationId xmlns:p14="http://schemas.microsoft.com/office/powerpoint/2010/main" val="32110513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OBJECTIVE</a:t>
            </a:r>
            <a:endParaRPr lang="en-TT" dirty="0"/>
          </a:p>
        </p:txBody>
      </p:sp>
      <p:sp>
        <p:nvSpPr>
          <p:cNvPr id="3" name="Content Placeholder 2"/>
          <p:cNvSpPr>
            <a:spLocks noGrp="1"/>
          </p:cNvSpPr>
          <p:nvPr>
            <p:ph idx="1"/>
          </p:nvPr>
        </p:nvSpPr>
        <p:spPr/>
        <p:txBody>
          <a:bodyPr/>
          <a:lstStyle/>
          <a:p>
            <a:r>
              <a:rPr lang="en-TT" dirty="0" smtClean="0"/>
              <a:t>Understand and appreciate the components and goals of sustainable urban/city development</a:t>
            </a:r>
          </a:p>
          <a:p>
            <a:endParaRPr lang="en-TT" dirty="0" smtClean="0"/>
          </a:p>
          <a:p>
            <a:r>
              <a:rPr lang="en-TT" dirty="0" smtClean="0"/>
              <a:t>Explore, evaluate the Trinidad and Tobago experience in the context of the above</a:t>
            </a:r>
            <a:endParaRPr lang="en-TT" dirty="0"/>
          </a:p>
        </p:txBody>
      </p:sp>
    </p:spTree>
    <p:extLst>
      <p:ext uri="{BB962C8B-B14F-4D97-AF65-F5344CB8AC3E}">
        <p14:creationId xmlns:p14="http://schemas.microsoft.com/office/powerpoint/2010/main" val="32307061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POPULATION AND SETTLEMENT PATTERNS</a:t>
            </a:r>
            <a:endParaRPr lang="en-TT" dirty="0"/>
          </a:p>
        </p:txBody>
      </p:sp>
      <p:sp>
        <p:nvSpPr>
          <p:cNvPr id="5" name="Text Placeholder 4"/>
          <p:cNvSpPr>
            <a:spLocks noGrp="1"/>
          </p:cNvSpPr>
          <p:nvPr>
            <p:ph type="body" idx="1"/>
          </p:nvPr>
        </p:nvSpPr>
        <p:spPr/>
        <p:txBody>
          <a:bodyPr/>
          <a:lstStyle/>
          <a:p>
            <a:endParaRPr lang="en-TT"/>
          </a:p>
        </p:txBody>
      </p:sp>
    </p:spTree>
    <p:extLst>
      <p:ext uri="{BB962C8B-B14F-4D97-AF65-F5344CB8AC3E}">
        <p14:creationId xmlns:p14="http://schemas.microsoft.com/office/powerpoint/2010/main" val="39963740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23246779"/>
              </p:ext>
            </p:extLst>
          </p:nvPr>
        </p:nvGraphicFramePr>
        <p:xfrm>
          <a:off x="272142" y="315684"/>
          <a:ext cx="11604172" cy="6411689"/>
        </p:xfrm>
        <a:graphic>
          <a:graphicData uri="http://schemas.openxmlformats.org/drawingml/2006/table">
            <a:tbl>
              <a:tblPr>
                <a:tableStyleId>{D7AC3CCA-C797-4891-BE02-D94E43425B78}</a:tableStyleId>
              </a:tblPr>
              <a:tblGrid>
                <a:gridCol w="1744262"/>
                <a:gridCol w="1569648"/>
                <a:gridCol w="1656954"/>
                <a:gridCol w="2019473"/>
                <a:gridCol w="1294435"/>
                <a:gridCol w="1934063"/>
                <a:gridCol w="174413"/>
                <a:gridCol w="1210924"/>
              </a:tblGrid>
              <a:tr h="1030004">
                <a:tc>
                  <a:txBody>
                    <a:bodyPr/>
                    <a:lstStyle/>
                    <a:p>
                      <a:pPr>
                        <a:lnSpc>
                          <a:spcPct val="107000"/>
                        </a:lnSpc>
                        <a:spcAft>
                          <a:spcPts val="0"/>
                        </a:spcAft>
                      </a:pPr>
                      <a:r>
                        <a:rPr lang="en-TT" sz="1400" dirty="0">
                          <a:effectLst/>
                        </a:rPr>
                        <a:t>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gn="ctr">
                        <a:lnSpc>
                          <a:spcPct val="107000"/>
                        </a:lnSpc>
                        <a:spcAft>
                          <a:spcPts val="0"/>
                        </a:spcAft>
                      </a:pPr>
                      <a:r>
                        <a:rPr lang="en-TT" sz="1400" dirty="0">
                          <a:effectLst/>
                        </a:rPr>
                        <a:t>Population 2011</a:t>
                      </a:r>
                    </a:p>
                    <a:p>
                      <a:pPr algn="r">
                        <a:lnSpc>
                          <a:spcPct val="107000"/>
                        </a:lnSpc>
                        <a:spcAft>
                          <a:spcPts val="0"/>
                        </a:spcAft>
                      </a:pPr>
                      <a:r>
                        <a:rPr lang="en-TT" sz="1400" dirty="0">
                          <a:effectLst/>
                        </a:rPr>
                        <a:t> </a:t>
                      </a:r>
                    </a:p>
                    <a:p>
                      <a:pPr algn="r">
                        <a:lnSpc>
                          <a:spcPct val="150000"/>
                        </a:lnSpc>
                        <a:spcAft>
                          <a:spcPts val="0"/>
                        </a:spcAft>
                      </a:pPr>
                      <a:r>
                        <a:rPr lang="en-TT" sz="1400" dirty="0">
                          <a:effectLst/>
                        </a:rPr>
                        <a:t>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gn="ctr">
                        <a:lnSpc>
                          <a:spcPct val="107000"/>
                        </a:lnSpc>
                        <a:spcAft>
                          <a:spcPts val="0"/>
                        </a:spcAft>
                      </a:pPr>
                      <a:r>
                        <a:rPr lang="en-TT" sz="1400" dirty="0">
                          <a:effectLst/>
                        </a:rPr>
                        <a:t>Percentage</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0"/>
                        </a:spcAft>
                      </a:pPr>
                      <a:r>
                        <a:rPr lang="en-TT" sz="1400" dirty="0">
                          <a:effectLst/>
                        </a:rPr>
                        <a:t>Population 2000</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gn="r">
                        <a:lnSpc>
                          <a:spcPct val="107000"/>
                        </a:lnSpc>
                        <a:spcAft>
                          <a:spcPts val="0"/>
                        </a:spcAft>
                      </a:pPr>
                      <a:r>
                        <a:rPr lang="en-TT" sz="1400">
                          <a:effectLst/>
                        </a:rPr>
                        <a:t>Percentage</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gn="r">
                        <a:lnSpc>
                          <a:spcPct val="107000"/>
                        </a:lnSpc>
                        <a:spcAft>
                          <a:spcPts val="0"/>
                        </a:spcAft>
                      </a:pPr>
                      <a:r>
                        <a:rPr lang="en-TT" sz="1400" dirty="0">
                          <a:effectLst/>
                        </a:rPr>
                        <a:t>Increase/Decrease</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gn="r">
                        <a:lnSpc>
                          <a:spcPct val="107000"/>
                        </a:lnSpc>
                        <a:spcAft>
                          <a:spcPts val="0"/>
                        </a:spcAft>
                      </a:pPr>
                      <a:r>
                        <a:rPr lang="en-TT" sz="1400">
                          <a:effectLst/>
                        </a:rPr>
                        <a:t>Percentage</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r>
              <a:tr h="233987">
                <a:tc>
                  <a:txBody>
                    <a:bodyPr/>
                    <a:lstStyle/>
                    <a:p>
                      <a:pPr>
                        <a:lnSpc>
                          <a:spcPct val="107000"/>
                        </a:lnSpc>
                        <a:spcAft>
                          <a:spcPts val="800"/>
                        </a:spcAft>
                      </a:pPr>
                      <a:r>
                        <a:rPr lang="en-TT" sz="1400">
                          <a:effectLst/>
                        </a:rPr>
                        <a:t>Trinidad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1,267,889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95.7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dirty="0">
                          <a:effectLst/>
                        </a:rPr>
                        <a:t>1,208,282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95.7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59,607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a:effectLst/>
                        </a:rPr>
                        <a:t>4.9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a:effectLst/>
                        </a:rPr>
                        <a:t>City of Port-of-Spain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36,963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2.8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dirty="0">
                          <a:effectLst/>
                        </a:rPr>
                        <a:t>49,031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dirty="0">
                          <a:effectLst/>
                        </a:rPr>
                        <a:t>3.9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dirty="0">
                          <a:effectLst/>
                        </a:rPr>
                        <a:t>-12,068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a:effectLst/>
                        </a:rPr>
                        <a:t>-24.6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a:effectLst/>
                        </a:rPr>
                        <a:t>City of San Fernando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50,208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3.8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55419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4.4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dirty="0">
                          <a:effectLst/>
                        </a:rPr>
                        <a:t>-5,211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-9.4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a:effectLst/>
                        </a:rPr>
                        <a:t>Borough of Arima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33,807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32,278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dirty="0">
                          <a:effectLst/>
                        </a:rPr>
                        <a:t>1,529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4.7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dirty="0">
                          <a:effectLst/>
                        </a:rPr>
                        <a:t>Borough of Chaguanas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84,216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6.4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67,433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5.3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dirty="0">
                          <a:effectLst/>
                        </a:rPr>
                        <a:t>16,783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24.9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a:effectLst/>
                        </a:rPr>
                        <a:t>Borough of Point Fortin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20,331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19,056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1,275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6.7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233987">
                <a:tc>
                  <a:txBody>
                    <a:bodyPr/>
                    <a:lstStyle/>
                    <a:p>
                      <a:pPr>
                        <a:lnSpc>
                          <a:spcPct val="107000"/>
                        </a:lnSpc>
                        <a:spcAft>
                          <a:spcPts val="800"/>
                        </a:spcAft>
                      </a:pPr>
                      <a:r>
                        <a:rPr lang="en-TT" sz="1400">
                          <a:effectLst/>
                        </a:rPr>
                        <a:t>Diego Martin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101,703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7.7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105,720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8.4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-4,017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a:effectLst/>
                        </a:rPr>
                        <a:t>-3.8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a:effectLst/>
                        </a:rPr>
                        <a:t>San Juan/Laventille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155,606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11.8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157,295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12.5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-1,689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-1.1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233987">
                <a:tc>
                  <a:txBody>
                    <a:bodyPr/>
                    <a:lstStyle/>
                    <a:p>
                      <a:pPr>
                        <a:lnSpc>
                          <a:spcPct val="107000"/>
                        </a:lnSpc>
                        <a:spcAft>
                          <a:spcPts val="800"/>
                        </a:spcAft>
                      </a:pPr>
                      <a:r>
                        <a:rPr lang="en-TT" sz="1400">
                          <a:effectLst/>
                        </a:rPr>
                        <a:t>Tunapuna/Piarco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211,741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16.0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203,975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16.2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7,766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3.8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a:effectLst/>
                        </a:rPr>
                        <a:t>Couva/Tabaquite/Talparo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185,243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14.0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162,779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12.9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22,464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13.8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467972">
                <a:tc>
                  <a:txBody>
                    <a:bodyPr/>
                    <a:lstStyle/>
                    <a:p>
                      <a:pPr>
                        <a:lnSpc>
                          <a:spcPct val="107000"/>
                        </a:lnSpc>
                        <a:spcAft>
                          <a:spcPts val="800"/>
                        </a:spcAft>
                      </a:pPr>
                      <a:r>
                        <a:rPr lang="en-TT" sz="1400">
                          <a:effectLst/>
                        </a:rPr>
                        <a:t>Mayaro/Rio Claro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34,846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33,480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2.6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1,366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4.1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233987">
                <a:tc>
                  <a:txBody>
                    <a:bodyPr/>
                    <a:lstStyle/>
                    <a:p>
                      <a:pPr>
                        <a:lnSpc>
                          <a:spcPct val="107000"/>
                        </a:lnSpc>
                        <a:spcAft>
                          <a:spcPts val="800"/>
                        </a:spcAft>
                      </a:pPr>
                      <a:r>
                        <a:rPr lang="en-TT" sz="1400">
                          <a:effectLst/>
                        </a:rPr>
                        <a:t>Sangre Grande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74,546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5.6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64,343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5.1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10,203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15.9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233987">
                <a:tc>
                  <a:txBody>
                    <a:bodyPr/>
                    <a:lstStyle/>
                    <a:p>
                      <a:pPr>
                        <a:lnSpc>
                          <a:spcPct val="107000"/>
                        </a:lnSpc>
                        <a:spcAft>
                          <a:spcPts val="800"/>
                        </a:spcAft>
                      </a:pPr>
                      <a:r>
                        <a:rPr lang="en-TT" sz="1400">
                          <a:effectLst/>
                        </a:rPr>
                        <a:t>Princes Town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101,134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7.6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91,947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7.3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9,187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10.0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233987">
                <a:tc>
                  <a:txBody>
                    <a:bodyPr/>
                    <a:lstStyle/>
                    <a:p>
                      <a:pPr>
                        <a:lnSpc>
                          <a:spcPct val="107000"/>
                        </a:lnSpc>
                        <a:spcAft>
                          <a:spcPts val="800"/>
                        </a:spcAft>
                      </a:pPr>
                      <a:r>
                        <a:rPr lang="en-TT" sz="1400">
                          <a:effectLst/>
                        </a:rPr>
                        <a:t>Penal/Debe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91,294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6.9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83,609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6.6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7,685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9.2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r h="233987">
                <a:tc>
                  <a:txBody>
                    <a:bodyPr/>
                    <a:lstStyle/>
                    <a:p>
                      <a:pPr>
                        <a:lnSpc>
                          <a:spcPct val="107000"/>
                        </a:lnSpc>
                        <a:spcAft>
                          <a:spcPts val="800"/>
                        </a:spcAft>
                      </a:pPr>
                      <a:r>
                        <a:rPr lang="en-TT" sz="1400">
                          <a:effectLst/>
                        </a:rPr>
                        <a:t>Siparia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86,251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6.5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81,917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a:txBody>
                    <a:bodyPr/>
                    <a:lstStyle/>
                    <a:p>
                      <a:pPr>
                        <a:lnSpc>
                          <a:spcPct val="107000"/>
                        </a:lnSpc>
                        <a:spcAft>
                          <a:spcPts val="800"/>
                        </a:spcAft>
                      </a:pPr>
                      <a:r>
                        <a:rPr lang="en-TT" sz="1400">
                          <a:effectLst/>
                        </a:rPr>
                        <a:t>6.5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gridSpan="2">
                  <a:txBody>
                    <a:bodyPr/>
                    <a:lstStyle/>
                    <a:p>
                      <a:pPr>
                        <a:lnSpc>
                          <a:spcPct val="107000"/>
                        </a:lnSpc>
                        <a:spcAft>
                          <a:spcPts val="800"/>
                        </a:spcAft>
                      </a:pPr>
                      <a:r>
                        <a:rPr lang="en-TT" sz="1400">
                          <a:effectLst/>
                        </a:rPr>
                        <a:t>4,334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c hMerge="1">
                  <a:txBody>
                    <a:bodyPr/>
                    <a:lstStyle/>
                    <a:p>
                      <a:endParaRPr lang="en-TT"/>
                    </a:p>
                  </a:txBody>
                  <a:tcPr/>
                </a:tc>
                <a:tc>
                  <a:txBody>
                    <a:bodyPr/>
                    <a:lstStyle/>
                    <a:p>
                      <a:pPr>
                        <a:lnSpc>
                          <a:spcPct val="107000"/>
                        </a:lnSpc>
                        <a:spcAft>
                          <a:spcPts val="800"/>
                        </a:spcAft>
                      </a:pPr>
                      <a:r>
                        <a:rPr lang="en-TT" sz="1400" dirty="0">
                          <a:effectLst/>
                        </a:rPr>
                        <a:t>5.3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3" marR="54163" marT="0" marB="0"/>
                </a:tc>
              </a:tr>
            </a:tbl>
          </a:graphicData>
        </a:graphic>
      </p:graphicFrame>
    </p:spTree>
    <p:extLst>
      <p:ext uri="{BB962C8B-B14F-4D97-AF65-F5344CB8AC3E}">
        <p14:creationId xmlns:p14="http://schemas.microsoft.com/office/powerpoint/2010/main" val="7409373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TT"/>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1534086"/>
              </p:ext>
            </p:extLst>
          </p:nvPr>
        </p:nvGraphicFramePr>
        <p:xfrm>
          <a:off x="195940" y="381000"/>
          <a:ext cx="11560630" cy="6324600"/>
        </p:xfrm>
        <a:graphic>
          <a:graphicData uri="http://schemas.openxmlformats.org/drawingml/2006/table">
            <a:tbl>
              <a:tblPr/>
              <a:tblGrid>
                <a:gridCol w="1651382"/>
                <a:gridCol w="1651382"/>
                <a:gridCol w="1651382"/>
                <a:gridCol w="1651382"/>
                <a:gridCol w="1651382"/>
                <a:gridCol w="1959818"/>
                <a:gridCol w="1343902"/>
              </a:tblGrid>
              <a:tr h="1862179">
                <a:tc>
                  <a:txBody>
                    <a:bodyPr/>
                    <a:lstStyle/>
                    <a:p>
                      <a:pPr algn="r">
                        <a:lnSpc>
                          <a:spcPct val="107000"/>
                        </a:lnSpc>
                        <a:spcAft>
                          <a:spcPts val="0"/>
                        </a:spcAft>
                      </a:pPr>
                      <a:r>
                        <a:rPr lang="en-TT"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T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Population 2011</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Percentage</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Population 2000</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Percentage</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Increase/Decrease</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Percentage</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430471">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Tobago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56,810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54,084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2,726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430471">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 George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6,220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5,364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856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430471">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 Mary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2,988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2,965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430471">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 Andrew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16,209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15,830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379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430471">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 Patrick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14,733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14,011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722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430471">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 David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8,134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7,504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630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430471">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 Paul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5,490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5,412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r h="1449124">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 John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3,036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2,998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 </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a:lnSpc>
                          <a:spcPct val="107000"/>
                        </a:lnSpc>
                        <a:spcAft>
                          <a:spcPts val="0"/>
                        </a:spcAft>
                      </a:pPr>
                      <a:r>
                        <a:rPr lang="en-T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val="17735589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POPULATION AND SETTLEMENT PATTERNS - DENSITY</a:t>
            </a:r>
            <a:endParaRPr lang="en-TT" dirty="0"/>
          </a:p>
        </p:txBody>
      </p:sp>
      <p:sp>
        <p:nvSpPr>
          <p:cNvPr id="3" name="Content Placeholder 2"/>
          <p:cNvSpPr>
            <a:spLocks noGrp="1"/>
          </p:cNvSpPr>
          <p:nvPr>
            <p:ph idx="1"/>
          </p:nvPr>
        </p:nvSpPr>
        <p:spPr/>
        <p:txBody>
          <a:bodyPr>
            <a:normAutofit fontScale="85000" lnSpcReduction="20000"/>
          </a:bodyPr>
          <a:lstStyle/>
          <a:p>
            <a:endParaRPr lang="en-TT" dirty="0"/>
          </a:p>
          <a:p>
            <a:r>
              <a:rPr lang="en-TT" dirty="0"/>
              <a:t>• Overall, the density of Trinidad and Tobago is </a:t>
            </a:r>
            <a:r>
              <a:rPr lang="en-TT" dirty="0">
                <a:solidFill>
                  <a:schemeClr val="bg1"/>
                </a:solidFill>
              </a:rPr>
              <a:t>258</a:t>
            </a:r>
            <a:r>
              <a:rPr lang="en-TT" dirty="0"/>
              <a:t> persons per square kilometre (</a:t>
            </a:r>
            <a:r>
              <a:rPr lang="en-TT" dirty="0" smtClean="0"/>
              <a:t>p/</a:t>
            </a:r>
            <a:r>
              <a:rPr lang="en-TT" dirty="0" err="1" smtClean="0"/>
              <a:t>sq</a:t>
            </a:r>
            <a:r>
              <a:rPr lang="en-TT" dirty="0" smtClean="0"/>
              <a:t> km</a:t>
            </a:r>
            <a:r>
              <a:rPr lang="en-TT" dirty="0"/>
              <a:t>), a slight increase over the 2000 density of </a:t>
            </a:r>
            <a:r>
              <a:rPr lang="en-TT" dirty="0">
                <a:solidFill>
                  <a:schemeClr val="bg1"/>
                </a:solidFill>
              </a:rPr>
              <a:t>246 </a:t>
            </a:r>
            <a:r>
              <a:rPr lang="en-TT" dirty="0" smtClean="0">
                <a:solidFill>
                  <a:schemeClr val="bg1"/>
                </a:solidFill>
              </a:rPr>
              <a:t>p/</a:t>
            </a:r>
            <a:r>
              <a:rPr lang="en-TT" dirty="0" err="1" smtClean="0">
                <a:solidFill>
                  <a:schemeClr val="bg1"/>
                </a:solidFill>
              </a:rPr>
              <a:t>sq</a:t>
            </a:r>
            <a:r>
              <a:rPr lang="en-TT" dirty="0" smtClean="0">
                <a:solidFill>
                  <a:schemeClr val="bg1"/>
                </a:solidFill>
              </a:rPr>
              <a:t> km</a:t>
            </a:r>
            <a:r>
              <a:rPr lang="en-TT" dirty="0"/>
              <a:t>; </a:t>
            </a:r>
          </a:p>
          <a:p>
            <a:endParaRPr lang="en-TT" dirty="0"/>
          </a:p>
          <a:p>
            <a:r>
              <a:rPr lang="en-TT" dirty="0"/>
              <a:t>• The density in Trinidad is </a:t>
            </a:r>
            <a:r>
              <a:rPr lang="en-TT" dirty="0">
                <a:solidFill>
                  <a:schemeClr val="bg1"/>
                </a:solidFill>
              </a:rPr>
              <a:t>263 </a:t>
            </a:r>
            <a:r>
              <a:rPr lang="en-TT" dirty="0" smtClean="0">
                <a:solidFill>
                  <a:schemeClr val="bg1"/>
                </a:solidFill>
              </a:rPr>
              <a:t>p/</a:t>
            </a:r>
            <a:r>
              <a:rPr lang="en-TT" dirty="0" err="1" smtClean="0">
                <a:solidFill>
                  <a:schemeClr val="bg1"/>
                </a:solidFill>
              </a:rPr>
              <a:t>sq</a:t>
            </a:r>
            <a:r>
              <a:rPr lang="en-TT" dirty="0" smtClean="0">
                <a:solidFill>
                  <a:schemeClr val="bg1"/>
                </a:solidFill>
              </a:rPr>
              <a:t> km</a:t>
            </a:r>
            <a:r>
              <a:rPr lang="en-TT" dirty="0"/>
              <a:t>, slightly higher than the national density, while density in Tobago is only </a:t>
            </a:r>
            <a:r>
              <a:rPr lang="en-TT" dirty="0">
                <a:solidFill>
                  <a:schemeClr val="bg1"/>
                </a:solidFill>
              </a:rPr>
              <a:t>189 </a:t>
            </a:r>
            <a:r>
              <a:rPr lang="en-TT" dirty="0" smtClean="0">
                <a:solidFill>
                  <a:schemeClr val="bg1"/>
                </a:solidFill>
              </a:rPr>
              <a:t>p/</a:t>
            </a:r>
            <a:r>
              <a:rPr lang="en-TT" dirty="0" err="1" smtClean="0">
                <a:solidFill>
                  <a:schemeClr val="bg1"/>
                </a:solidFill>
              </a:rPr>
              <a:t>sq</a:t>
            </a:r>
            <a:r>
              <a:rPr lang="en-TT" dirty="0" smtClean="0">
                <a:solidFill>
                  <a:schemeClr val="bg1"/>
                </a:solidFill>
              </a:rPr>
              <a:t> km</a:t>
            </a:r>
            <a:r>
              <a:rPr lang="en-TT" dirty="0"/>
              <a:t>; </a:t>
            </a:r>
          </a:p>
          <a:p>
            <a:endParaRPr lang="en-TT" dirty="0"/>
          </a:p>
          <a:p>
            <a:r>
              <a:rPr lang="en-TT" dirty="0"/>
              <a:t>• At the regional level, densities are highest in the cities and boroughs, ranging from </a:t>
            </a:r>
            <a:r>
              <a:rPr lang="en-TT" dirty="0">
                <a:solidFill>
                  <a:schemeClr val="bg1"/>
                </a:solidFill>
              </a:rPr>
              <a:t>3,080 </a:t>
            </a:r>
            <a:r>
              <a:rPr lang="en-TT" dirty="0" smtClean="0">
                <a:solidFill>
                  <a:schemeClr val="bg1"/>
                </a:solidFill>
              </a:rPr>
              <a:t>p/</a:t>
            </a:r>
            <a:r>
              <a:rPr lang="en-TT" dirty="0" err="1" smtClean="0">
                <a:solidFill>
                  <a:schemeClr val="bg1"/>
                </a:solidFill>
              </a:rPr>
              <a:t>sq</a:t>
            </a:r>
            <a:r>
              <a:rPr lang="en-TT" dirty="0" smtClean="0">
                <a:solidFill>
                  <a:schemeClr val="bg1"/>
                </a:solidFill>
              </a:rPr>
              <a:t> km </a:t>
            </a:r>
            <a:r>
              <a:rPr lang="en-TT" dirty="0">
                <a:solidFill>
                  <a:schemeClr val="bg1"/>
                </a:solidFill>
              </a:rPr>
              <a:t>in Port of Spain to 813 </a:t>
            </a:r>
            <a:r>
              <a:rPr lang="en-TT" dirty="0" smtClean="0">
                <a:solidFill>
                  <a:schemeClr val="bg1"/>
                </a:solidFill>
              </a:rPr>
              <a:t>p/</a:t>
            </a:r>
            <a:r>
              <a:rPr lang="en-TT" dirty="0" err="1" smtClean="0">
                <a:solidFill>
                  <a:schemeClr val="bg1"/>
                </a:solidFill>
              </a:rPr>
              <a:t>sq</a:t>
            </a:r>
            <a:r>
              <a:rPr lang="en-TT" dirty="0" smtClean="0">
                <a:solidFill>
                  <a:schemeClr val="bg1"/>
                </a:solidFill>
              </a:rPr>
              <a:t> km </a:t>
            </a:r>
            <a:r>
              <a:rPr lang="en-TT" dirty="0">
                <a:solidFill>
                  <a:schemeClr val="bg1"/>
                </a:solidFill>
              </a:rPr>
              <a:t>in Point Fortin</a:t>
            </a:r>
            <a:r>
              <a:rPr lang="en-TT" dirty="0"/>
              <a:t>. Densities in the other regions fall below that range. Although Port of Spain has the highest density in the country, the </a:t>
            </a:r>
            <a:r>
              <a:rPr lang="en-TT" dirty="0">
                <a:solidFill>
                  <a:schemeClr val="bg1"/>
                </a:solidFill>
              </a:rPr>
              <a:t>reduction in density </a:t>
            </a:r>
            <a:r>
              <a:rPr lang="en-TT" dirty="0"/>
              <a:t>was significant between 2000 and 2011 because of loss of population; </a:t>
            </a:r>
          </a:p>
          <a:p>
            <a:endParaRPr lang="en-TT" dirty="0"/>
          </a:p>
        </p:txBody>
      </p:sp>
    </p:spTree>
    <p:extLst>
      <p:ext uri="{BB962C8B-B14F-4D97-AF65-F5344CB8AC3E}">
        <p14:creationId xmlns:p14="http://schemas.microsoft.com/office/powerpoint/2010/main" val="12828684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POPULATION AND SETTLEMENT PATTERNS - DENSITY</a:t>
            </a:r>
            <a:endParaRPr lang="en-TT" dirty="0"/>
          </a:p>
        </p:txBody>
      </p:sp>
      <p:sp>
        <p:nvSpPr>
          <p:cNvPr id="3" name="Content Placeholder 2"/>
          <p:cNvSpPr>
            <a:spLocks noGrp="1"/>
          </p:cNvSpPr>
          <p:nvPr>
            <p:ph idx="1"/>
          </p:nvPr>
        </p:nvSpPr>
        <p:spPr/>
        <p:txBody>
          <a:bodyPr>
            <a:normAutofit fontScale="92500"/>
          </a:bodyPr>
          <a:lstStyle/>
          <a:p>
            <a:endParaRPr lang="en-TT" dirty="0"/>
          </a:p>
          <a:p>
            <a:r>
              <a:rPr lang="en-TT" dirty="0" smtClean="0"/>
              <a:t>Consistent </a:t>
            </a:r>
            <a:r>
              <a:rPr lang="en-TT" dirty="0"/>
              <a:t>with the population distribution pattern, densities are generally much higher in the western regions of Trinidad than in the eastern regions of Sangre Grande and Mayaro/Rio Claro where densities are as low as </a:t>
            </a:r>
            <a:r>
              <a:rPr lang="en-TT" dirty="0">
                <a:solidFill>
                  <a:schemeClr val="bg1"/>
                </a:solidFill>
              </a:rPr>
              <a:t>80 </a:t>
            </a:r>
            <a:r>
              <a:rPr lang="en-TT" dirty="0" smtClean="0">
                <a:solidFill>
                  <a:schemeClr val="bg1"/>
                </a:solidFill>
              </a:rPr>
              <a:t>p/</a:t>
            </a:r>
            <a:r>
              <a:rPr lang="en-TT" dirty="0" err="1" smtClean="0">
                <a:solidFill>
                  <a:schemeClr val="bg1"/>
                </a:solidFill>
              </a:rPr>
              <a:t>sq</a:t>
            </a:r>
            <a:r>
              <a:rPr lang="en-TT" dirty="0" smtClean="0">
                <a:solidFill>
                  <a:schemeClr val="bg1"/>
                </a:solidFill>
              </a:rPr>
              <a:t> km </a:t>
            </a:r>
            <a:r>
              <a:rPr lang="en-TT" dirty="0"/>
              <a:t>and </a:t>
            </a:r>
            <a:r>
              <a:rPr lang="en-TT" dirty="0">
                <a:solidFill>
                  <a:schemeClr val="bg1"/>
                </a:solidFill>
              </a:rPr>
              <a:t>43 </a:t>
            </a:r>
            <a:r>
              <a:rPr lang="en-TT" dirty="0" smtClean="0">
                <a:solidFill>
                  <a:schemeClr val="bg1"/>
                </a:solidFill>
              </a:rPr>
              <a:t>p/</a:t>
            </a:r>
            <a:r>
              <a:rPr lang="en-TT" dirty="0" err="1" smtClean="0">
                <a:solidFill>
                  <a:schemeClr val="bg1"/>
                </a:solidFill>
              </a:rPr>
              <a:t>sq</a:t>
            </a:r>
            <a:r>
              <a:rPr lang="en-TT" dirty="0" smtClean="0">
                <a:solidFill>
                  <a:schemeClr val="bg1"/>
                </a:solidFill>
              </a:rPr>
              <a:t> km</a:t>
            </a:r>
            <a:r>
              <a:rPr lang="en-TT" dirty="0"/>
              <a:t>, respectively. These two eastern regions cover about one-third of the national territory but accommodate only eight </a:t>
            </a:r>
            <a:r>
              <a:rPr lang="en-TT" dirty="0">
                <a:solidFill>
                  <a:schemeClr val="bg1"/>
                </a:solidFill>
              </a:rPr>
              <a:t>(8) percent </a:t>
            </a:r>
            <a:r>
              <a:rPr lang="en-TT" dirty="0"/>
              <a:t>of the population; and </a:t>
            </a:r>
          </a:p>
          <a:p>
            <a:endParaRPr lang="en-TT" dirty="0"/>
          </a:p>
          <a:p>
            <a:r>
              <a:rPr lang="en-TT" dirty="0" smtClean="0"/>
              <a:t>In </a:t>
            </a:r>
            <a:r>
              <a:rPr lang="en-TT" dirty="0"/>
              <a:t>Tobago, 2011 densities are highest in the parishes of St. Patrick and St. Andrew and the pattern is similar to 2000. </a:t>
            </a:r>
          </a:p>
          <a:p>
            <a:endParaRPr lang="en-TT" dirty="0"/>
          </a:p>
        </p:txBody>
      </p:sp>
    </p:spTree>
    <p:extLst>
      <p:ext uri="{BB962C8B-B14F-4D97-AF65-F5344CB8AC3E}">
        <p14:creationId xmlns:p14="http://schemas.microsoft.com/office/powerpoint/2010/main" val="37235354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774674731"/>
              </p:ext>
            </p:extLst>
          </p:nvPr>
        </p:nvGraphicFramePr>
        <p:xfrm>
          <a:off x="326573" y="0"/>
          <a:ext cx="10776851" cy="6762868"/>
        </p:xfrm>
        <a:graphic>
          <a:graphicData uri="http://schemas.openxmlformats.org/drawingml/2006/table">
            <a:tbl>
              <a:tblPr/>
              <a:tblGrid>
                <a:gridCol w="1882882"/>
                <a:gridCol w="323086"/>
                <a:gridCol w="323086"/>
                <a:gridCol w="1339377"/>
                <a:gridCol w="323086"/>
                <a:gridCol w="1335030"/>
                <a:gridCol w="1446025"/>
                <a:gridCol w="323086"/>
                <a:gridCol w="323086"/>
                <a:gridCol w="1419544"/>
                <a:gridCol w="323086"/>
                <a:gridCol w="1415477"/>
              </a:tblGrid>
              <a:tr h="641341">
                <a:tc>
                  <a:txBody>
                    <a:bodyPr/>
                    <a:lstStyle/>
                    <a:p>
                      <a:pPr algn="l">
                        <a:lnSpc>
                          <a:spcPct val="107000"/>
                        </a:lnSpc>
                        <a:spcAft>
                          <a:spcPts val="800"/>
                        </a:spcAft>
                      </a:pPr>
                      <a:r>
                        <a:rPr lang="en-TT" sz="1400" b="1" dirty="0">
                          <a:effectLst/>
                          <a:latin typeface="Calibri" panose="020F0502020204030204" pitchFamily="34" charset="0"/>
                          <a:ea typeface="Calibri" panose="020F0502020204030204" pitchFamily="34" charset="0"/>
                          <a:cs typeface="Times New Roman" panose="02020603050405020304" pitchFamily="18" charset="0"/>
                        </a:rPr>
                        <a:t>Administrative Area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Population 2000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 area pop/T'dadpop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Population 2011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 area pop/T'dad pop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Area in  Km²</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2011 Density per  Km²</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2000 Density per  Km²</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09503">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Trinidad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gridSpan="3">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1208,282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hMerge="1">
                  <a:txBody>
                    <a:bodyPr/>
                    <a:lstStyle/>
                    <a:p>
                      <a:endParaRPr lang="en-TT"/>
                    </a:p>
                  </a:txBody>
                  <a:tcPr/>
                </a:tc>
                <a:tc>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1267,889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4,827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gridSpan="3">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263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hMerge="1">
                  <a:txBody>
                    <a:bodyPr/>
                    <a:lstStyle/>
                    <a:p>
                      <a:endParaRPr lang="en-TT"/>
                    </a:p>
                  </a:txBody>
                  <a:tcPr/>
                </a:tc>
                <a:tc>
                  <a:txBody>
                    <a:bodyPr/>
                    <a:lstStyle/>
                    <a:p>
                      <a:pPr algn="l">
                        <a:lnSpc>
                          <a:spcPct val="107000"/>
                        </a:lnSpc>
                        <a:spcAft>
                          <a:spcPts val="800"/>
                        </a:spcAft>
                      </a:pPr>
                      <a:r>
                        <a:rPr lang="en-TT"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250 </a:t>
                      </a:r>
                      <a:endParaRPr lang="en-T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09503">
                <a:tc gridSpan="2">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gridSpan="3">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gridSpan="3">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a:txBody>
                    <a:bodyPr/>
                    <a:lstStyle/>
                    <a:p>
                      <a:pPr algn="l">
                        <a:lnSpc>
                          <a:spcPct val="107000"/>
                        </a:lnSpc>
                        <a:spcAft>
                          <a:spcPts val="0"/>
                        </a:spcAft>
                      </a:pPr>
                      <a:r>
                        <a:rPr lang="en-TT"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03">
                <a:tc gridSpan="2">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gridSpan="3">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gridSpan="3">
                  <a:txBody>
                    <a:bodyPr/>
                    <a:lstStyle/>
                    <a:p>
                      <a:pPr algn="l">
                        <a:lnSpc>
                          <a:spcPct val="107000"/>
                        </a:lnSpc>
                        <a:spcAft>
                          <a:spcPts val="0"/>
                        </a:spcAft>
                      </a:pPr>
                      <a:r>
                        <a:rPr lang="en-TT"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a:txBody>
                    <a:bodyPr/>
                    <a:lstStyle/>
                    <a:p>
                      <a:pPr algn="l">
                        <a:lnSpc>
                          <a:spcPct val="107000"/>
                        </a:lnSpc>
                        <a:spcAft>
                          <a:spcPts val="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Port of Spain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49,031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4.06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36,963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2.92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3080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4086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303753">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Diego Martin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105,720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8.75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101,703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8.02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126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807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839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303753">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San Juan /Laventille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157,295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13.02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155,606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12.27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239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651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658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303753">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Tunapuna/Piarco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203,975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16.88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211,741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16.70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510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415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400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09503">
                <a:tc gridSpan="3">
                  <a:txBody>
                    <a:bodyPr/>
                    <a:lstStyle/>
                    <a:p>
                      <a:pPr algn="l">
                        <a:lnSpc>
                          <a:spcPct val="107000"/>
                        </a:lnSpc>
                        <a:spcAft>
                          <a:spcPts val="800"/>
                        </a:spcAft>
                      </a:pPr>
                      <a:r>
                        <a:rPr lang="en-TT" sz="1400" b="1" dirty="0">
                          <a:effectLst/>
                          <a:latin typeface="Calibri" panose="020F0502020204030204" pitchFamily="34" charset="0"/>
                          <a:ea typeface="Calibri" panose="020F0502020204030204" pitchFamily="34" charset="0"/>
                          <a:cs typeface="Times New Roman" panose="02020603050405020304" pitchFamily="18" charset="0"/>
                        </a:rPr>
                        <a:t>                                    </a:t>
                      </a:r>
                      <a:r>
                        <a:rPr lang="en-TT"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TT" sz="1400" b="1" dirty="0">
                          <a:effectLst/>
                          <a:latin typeface="Calibri" panose="020F0502020204030204" pitchFamily="34" charset="0"/>
                          <a:ea typeface="Calibri" panose="020F0502020204030204" pitchFamily="34" charset="0"/>
                          <a:cs typeface="Times New Roman" panose="02020603050405020304" pitchFamily="18" charset="0"/>
                        </a:rPr>
                        <a:t>516,021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gridSpan="3">
                  <a:txBody>
                    <a:bodyPr/>
                    <a:lstStyle/>
                    <a:p>
                      <a:pPr algn="l">
                        <a:lnSpc>
                          <a:spcPct val="107000"/>
                        </a:lnSpc>
                        <a:spcAft>
                          <a:spcPts val="800"/>
                        </a:spcAft>
                      </a:pPr>
                      <a:r>
                        <a:rPr lang="en-TT" sz="1400" b="1" dirty="0">
                          <a:effectLst/>
                          <a:latin typeface="Calibri" panose="020F0502020204030204" pitchFamily="34" charset="0"/>
                          <a:ea typeface="Calibri" panose="020F0502020204030204" pitchFamily="34" charset="0"/>
                          <a:cs typeface="Times New Roman" panose="02020603050405020304" pitchFamily="18" charset="0"/>
                        </a:rPr>
                        <a:t>42.71            </a:t>
                      </a:r>
                      <a:r>
                        <a:rPr lang="en-TT" sz="1400" b="1" dirty="0" smtClean="0">
                          <a:effectLst/>
                          <a:latin typeface="Calibri" panose="020F0502020204030204" pitchFamily="34" charset="0"/>
                          <a:ea typeface="Calibri" panose="020F0502020204030204" pitchFamily="34" charset="0"/>
                          <a:cs typeface="Times New Roman" panose="02020603050405020304" pitchFamily="18" charset="0"/>
                        </a:rPr>
                        <a:t>           506,013</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gridSpan="3">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39.91</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gridSpan="3">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Arima Borough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32,278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2.67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33,807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2.67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2817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2690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303753">
                <a:tc>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East-West Corridor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548,299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45.38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539,820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gridSpan="6">
                  <a:txBody>
                    <a:bodyPr/>
                    <a:lstStyle/>
                    <a:p>
                      <a:pPr algn="l">
                        <a:lnSpc>
                          <a:spcPct val="107000"/>
                        </a:lnSpc>
                        <a:spcAft>
                          <a:spcPts val="800"/>
                        </a:spcAft>
                      </a:pPr>
                      <a:r>
                        <a:rPr lang="en-TT"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42.58 </a:t>
                      </a:r>
                      <a:endParaRPr lang="en-T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r>
              <a:tr h="260358">
                <a:tc>
                  <a:txBody>
                    <a:bodyPr/>
                    <a:lstStyle/>
                    <a:p>
                      <a:pPr algn="l">
                        <a:lnSpc>
                          <a:spcPct val="107000"/>
                        </a:lnSpc>
                        <a:spcAft>
                          <a:spcPts val="800"/>
                        </a:spcAft>
                      </a:pPr>
                      <a:r>
                        <a:rPr lang="en-TT" sz="1400" dirty="0">
                          <a:effectLst/>
                          <a:latin typeface="Calibri" panose="020F0502020204030204" pitchFamily="34" charset="0"/>
                          <a:ea typeface="Calibri" panose="020F0502020204030204" pitchFamily="34" charset="0"/>
                          <a:cs typeface="Times New Roman" panose="02020603050405020304" pitchFamily="18" charset="0"/>
                        </a:rPr>
                        <a:t>Chaguanas Borough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67,433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5.58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84,216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6.64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59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1427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1143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303753">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Couva/Tabaquite/Talparo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162,779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13.47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185,243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14.61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723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256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225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09503">
                <a:tc gridSpan="3">
                  <a:txBody>
                    <a:bodyPr/>
                    <a:lstStyle/>
                    <a:p>
                      <a:pPr algn="l">
                        <a:lnSpc>
                          <a:spcPct val="107000"/>
                        </a:lnSpc>
                        <a:spcAft>
                          <a:spcPts val="800"/>
                        </a:spcAft>
                      </a:pPr>
                      <a:r>
                        <a:rPr lang="en-TT" sz="1400" b="1" dirty="0">
                          <a:effectLst/>
                          <a:latin typeface="Calibri" panose="020F0502020204030204" pitchFamily="34" charset="0"/>
                          <a:ea typeface="Calibri" panose="020F0502020204030204" pitchFamily="34" charset="0"/>
                          <a:cs typeface="Times New Roman" panose="02020603050405020304" pitchFamily="18" charset="0"/>
                        </a:rPr>
                        <a:t>                                      </a:t>
                      </a:r>
                      <a:r>
                        <a:rPr lang="en-TT" sz="1400" b="1" dirty="0" smtClean="0">
                          <a:effectLst/>
                          <a:latin typeface="Calibri" panose="020F0502020204030204" pitchFamily="34" charset="0"/>
                          <a:ea typeface="Calibri" panose="020F0502020204030204" pitchFamily="34" charset="0"/>
                          <a:cs typeface="Times New Roman" panose="02020603050405020304" pitchFamily="18" charset="0"/>
                        </a:rPr>
                        <a:t>         230,212 </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gridSpan="3">
                  <a:txBody>
                    <a:bodyPr/>
                    <a:lstStyle/>
                    <a:p>
                      <a:pPr algn="l">
                        <a:lnSpc>
                          <a:spcPct val="107000"/>
                        </a:lnSpc>
                        <a:spcAft>
                          <a:spcPts val="800"/>
                        </a:spcAft>
                      </a:pPr>
                      <a:r>
                        <a:rPr lang="en-TT" sz="1400" dirty="0">
                          <a:effectLst/>
                          <a:latin typeface="Calibri" panose="020F0502020204030204" pitchFamily="34" charset="0"/>
                          <a:ea typeface="Calibri" panose="020F0502020204030204" pitchFamily="34" charset="0"/>
                          <a:cs typeface="Times New Roman" panose="02020603050405020304" pitchFamily="18" charset="0"/>
                        </a:rPr>
                        <a:t>18.16            </a:t>
                      </a:r>
                      <a:r>
                        <a:rPr lang="en-TT"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TT" sz="1400" b="1" dirty="0" smtClean="0">
                          <a:effectLst/>
                          <a:latin typeface="Calibri" panose="020F0502020204030204" pitchFamily="34" charset="0"/>
                          <a:ea typeface="Calibri" panose="020F0502020204030204" pitchFamily="34" charset="0"/>
                          <a:cs typeface="Times New Roman" panose="02020603050405020304" pitchFamily="18" charset="0"/>
                        </a:rPr>
                        <a:t>269,459</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gridSpan="3">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21.25</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gridSpan="3">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San Fernando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55,419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4.59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50,208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3.96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2643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2917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303753">
                <a:tc>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North-South Corridor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285,631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a:txBody>
                    <a:bodyPr/>
                    <a:lstStyle/>
                    <a:p>
                      <a:pPr algn="l">
                        <a:lnSpc>
                          <a:spcPct val="107000"/>
                        </a:lnSpc>
                        <a:spcAft>
                          <a:spcPts val="800"/>
                        </a:spcAft>
                      </a:pPr>
                      <a:r>
                        <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22.53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319,667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gridSpan="6">
                  <a:txBody>
                    <a:bodyPr/>
                    <a:lstStyle/>
                    <a:p>
                      <a:pPr algn="l">
                        <a:lnSpc>
                          <a:spcPct val="107000"/>
                        </a:lnSpc>
                        <a:spcAft>
                          <a:spcPts val="800"/>
                        </a:spcAft>
                      </a:pPr>
                      <a:r>
                        <a:rPr lang="en-T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25.21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Mayaro/Rio Claro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33,480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2.77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34,846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2.75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814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Sangre Grande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64,343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5.33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74,546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5.88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927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60358">
                <a:tc>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East Coast Region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97,823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a:txBody>
                    <a:bodyPr/>
                    <a:lstStyle/>
                    <a:p>
                      <a:pPr algn="l">
                        <a:lnSpc>
                          <a:spcPct val="107000"/>
                        </a:lnSpc>
                        <a:spcAft>
                          <a:spcPts val="800"/>
                        </a:spcAft>
                      </a:pPr>
                      <a:r>
                        <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7.72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109,392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gridSpan="6">
                  <a:txBody>
                    <a:bodyPr/>
                    <a:lstStyle/>
                    <a:p>
                      <a:pPr algn="l">
                        <a:lnSpc>
                          <a:spcPct val="107000"/>
                        </a:lnSpc>
                        <a:spcAft>
                          <a:spcPts val="800"/>
                        </a:spcAft>
                      </a:pPr>
                      <a:r>
                        <a:rPr lang="en-T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8.63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Princes Town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91,947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7.25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b="1">
                          <a:effectLst/>
                          <a:latin typeface="Calibri" panose="020F0502020204030204" pitchFamily="34" charset="0"/>
                          <a:ea typeface="Calibri" panose="020F0502020204030204" pitchFamily="34" charset="0"/>
                          <a:cs typeface="Times New Roman" panose="02020603050405020304" pitchFamily="18" charset="0"/>
                        </a:rPr>
                        <a:t>101,134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7.98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620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163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148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Point Fortin Borough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19,056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1.58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20,331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1.60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813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762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Penal/Debe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83,609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6.92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91,294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7.20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246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371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340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260358">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Siparia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81,917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6.78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86,251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6.80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495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174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TT" sz="1400">
                          <a:effectLst/>
                          <a:latin typeface="Calibri" panose="020F0502020204030204" pitchFamily="34" charset="0"/>
                          <a:ea typeface="Calibri" panose="020F0502020204030204" pitchFamily="34" charset="0"/>
                          <a:cs typeface="Times New Roman" panose="02020603050405020304" pitchFamily="18" charset="0"/>
                        </a:rPr>
                        <a:t>165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r>
              <a:tr h="303753">
                <a:tc>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South-West Region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184,582 </a:t>
                      </a:r>
                      <a:endPar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a:txBody>
                    <a:bodyPr/>
                    <a:lstStyle/>
                    <a:p>
                      <a:pPr algn="l">
                        <a:lnSpc>
                          <a:spcPct val="107000"/>
                        </a:lnSpc>
                        <a:spcAft>
                          <a:spcPts val="800"/>
                        </a:spcAft>
                      </a:pPr>
                      <a:r>
                        <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15.28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800"/>
                        </a:spcAft>
                      </a:pPr>
                      <a:r>
                        <a:rPr lang="en-T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197,876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a:txBody>
                    <a:bodyPr/>
                    <a:lstStyle/>
                    <a:p>
                      <a:pPr algn="l">
                        <a:lnSpc>
                          <a:spcPct val="107000"/>
                        </a:lnSpc>
                        <a:spcAft>
                          <a:spcPts val="800"/>
                        </a:spcAft>
                      </a:pPr>
                      <a:r>
                        <a:rPr lang="en-T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15.61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0"/>
                        </a:spcAft>
                      </a:pPr>
                      <a:r>
                        <a:rPr lang="en-TT"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c>
                  <a:txBody>
                    <a:bodyPr/>
                    <a:lstStyle/>
                    <a:p>
                      <a:pPr algn="l">
                        <a:lnSpc>
                          <a:spcPct val="107000"/>
                        </a:lnSpc>
                        <a:spcAft>
                          <a:spcPts val="0"/>
                        </a:spcAft>
                      </a:pPr>
                      <a:r>
                        <a:rPr lang="en-TT"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l">
                        <a:lnSpc>
                          <a:spcPct val="107000"/>
                        </a:lnSpc>
                        <a:spcAft>
                          <a:spcPts val="0"/>
                        </a:spcAft>
                      </a:pPr>
                      <a:r>
                        <a:rPr lang="en-TT"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10191" marR="10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TT"/>
                    </a:p>
                  </a:txBody>
                  <a:tcPr/>
                </a:tc>
              </a:tr>
            </a:tbl>
          </a:graphicData>
        </a:graphic>
      </p:graphicFrame>
    </p:spTree>
    <p:extLst>
      <p:ext uri="{BB962C8B-B14F-4D97-AF65-F5344CB8AC3E}">
        <p14:creationId xmlns:p14="http://schemas.microsoft.com/office/powerpoint/2010/main" val="26959954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CONCLUSIONS</a:t>
            </a:r>
            <a:endParaRPr lang="en-TT" dirty="0"/>
          </a:p>
        </p:txBody>
      </p:sp>
      <p:sp>
        <p:nvSpPr>
          <p:cNvPr id="3" name="Content Placeholder 2"/>
          <p:cNvSpPr>
            <a:spLocks noGrp="1"/>
          </p:cNvSpPr>
          <p:nvPr>
            <p:ph idx="1"/>
          </p:nvPr>
        </p:nvSpPr>
        <p:spPr>
          <a:xfrm>
            <a:off x="680321" y="1959428"/>
            <a:ext cx="9613861" cy="4452257"/>
          </a:xfrm>
        </p:spPr>
        <p:txBody>
          <a:bodyPr>
            <a:normAutofit/>
          </a:bodyPr>
          <a:lstStyle/>
          <a:p>
            <a:endParaRPr lang="en-TT" dirty="0"/>
          </a:p>
          <a:p>
            <a:pPr algn="just"/>
            <a:r>
              <a:rPr lang="en-TT" dirty="0"/>
              <a:t>The existing spatial distribution of development reflects the pattern that was evident at the time the NPDP was being formulated, that is - a disproportionate concentration of population, economic activity, social facilities, and infrastructure services in the western half of Trinidad and very sparse development in the east. </a:t>
            </a:r>
            <a:endParaRPr lang="en-TT" dirty="0" smtClean="0"/>
          </a:p>
          <a:p>
            <a:pPr algn="just"/>
            <a:endParaRPr lang="en-TT" dirty="0"/>
          </a:p>
          <a:p>
            <a:pPr algn="just"/>
            <a:r>
              <a:rPr lang="en-TT" dirty="0" smtClean="0"/>
              <a:t>The </a:t>
            </a:r>
            <a:r>
              <a:rPr lang="en-TT" dirty="0"/>
              <a:t>growth centre strategy promoted in the NPDP to resolve the regional disparities, and secure more balanced development between east and west Trinidad has not been </a:t>
            </a:r>
            <a:r>
              <a:rPr lang="en-TT" dirty="0" smtClean="0"/>
              <a:t>achieved. </a:t>
            </a:r>
            <a:endParaRPr lang="en-TT" dirty="0"/>
          </a:p>
        </p:txBody>
      </p:sp>
    </p:spTree>
    <p:extLst>
      <p:ext uri="{BB962C8B-B14F-4D97-AF65-F5344CB8AC3E}">
        <p14:creationId xmlns:p14="http://schemas.microsoft.com/office/powerpoint/2010/main" val="31714977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CONCLUSIONS</a:t>
            </a:r>
            <a:endParaRPr lang="en-TT" dirty="0"/>
          </a:p>
        </p:txBody>
      </p:sp>
      <p:sp>
        <p:nvSpPr>
          <p:cNvPr id="5" name="Content Placeholder 4"/>
          <p:cNvSpPr>
            <a:spLocks noGrp="1"/>
          </p:cNvSpPr>
          <p:nvPr>
            <p:ph idx="1"/>
          </p:nvPr>
        </p:nvSpPr>
        <p:spPr/>
        <p:txBody>
          <a:bodyPr>
            <a:normAutofit/>
          </a:bodyPr>
          <a:lstStyle/>
          <a:p>
            <a:pPr algn="just"/>
            <a:r>
              <a:rPr lang="en-TT" dirty="0"/>
              <a:t>Except for </a:t>
            </a:r>
            <a:r>
              <a:rPr lang="en-TT" dirty="0">
                <a:solidFill>
                  <a:srgbClr val="002060"/>
                </a:solidFill>
              </a:rPr>
              <a:t>Chaguanas</a:t>
            </a:r>
            <a:r>
              <a:rPr lang="en-TT" dirty="0"/>
              <a:t>, there has generally been little change in the structure and functions of settlements in the country, although the service functions of some of the major centres have become more entrenched and at least one new centre has developed at </a:t>
            </a:r>
            <a:r>
              <a:rPr lang="en-TT" dirty="0">
                <a:solidFill>
                  <a:srgbClr val="002060"/>
                </a:solidFill>
              </a:rPr>
              <a:t>Trincity</a:t>
            </a:r>
            <a:r>
              <a:rPr lang="en-TT" dirty="0"/>
              <a:t>. Chaguanas has been transformed, in a relatively short time, from an essentially market town to a thriving commercial and light industrial hub indicated by a 30 percent increase in the number of business places in the town over the last decade. Added to this is the fact that Chaguanas is targeted for certain government offices and institutions from Port of Spain. </a:t>
            </a:r>
            <a:endParaRPr lang="en-TT" dirty="0"/>
          </a:p>
        </p:txBody>
      </p:sp>
    </p:spTree>
    <p:extLst>
      <p:ext uri="{BB962C8B-B14F-4D97-AF65-F5344CB8AC3E}">
        <p14:creationId xmlns:p14="http://schemas.microsoft.com/office/powerpoint/2010/main" val="34557095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National Spatial Development Strategy</a:t>
            </a:r>
            <a:endParaRPr lang="en-TT" dirty="0"/>
          </a:p>
        </p:txBody>
      </p:sp>
      <p:sp>
        <p:nvSpPr>
          <p:cNvPr id="3" name="Content Placeholder 2"/>
          <p:cNvSpPr>
            <a:spLocks noGrp="1"/>
          </p:cNvSpPr>
          <p:nvPr>
            <p:ph idx="1"/>
          </p:nvPr>
        </p:nvSpPr>
        <p:spPr>
          <a:xfrm>
            <a:off x="560578" y="2130044"/>
            <a:ext cx="9613861" cy="4423156"/>
          </a:xfrm>
        </p:spPr>
        <p:txBody>
          <a:bodyPr>
            <a:normAutofit fontScale="92500"/>
          </a:bodyPr>
          <a:lstStyle/>
          <a:p>
            <a:pPr marL="0" indent="0" algn="just">
              <a:buNone/>
            </a:pPr>
            <a:r>
              <a:rPr lang="en-TT" dirty="0"/>
              <a:t>Three broad spatial development options were considered and </a:t>
            </a:r>
            <a:r>
              <a:rPr lang="en-TT" dirty="0" smtClean="0"/>
              <a:t>evaluated during </a:t>
            </a:r>
            <a:r>
              <a:rPr lang="en-TT" dirty="0"/>
              <a:t>the preparation of the NSDS: Concentrated Development, Dispersed</a:t>
            </a:r>
          </a:p>
          <a:p>
            <a:pPr marL="0" indent="0" algn="just">
              <a:buNone/>
            </a:pPr>
            <a:r>
              <a:rPr lang="en-TT" dirty="0"/>
              <a:t>Development and Harmonised Regional Development. </a:t>
            </a:r>
            <a:endParaRPr lang="en-TT" dirty="0" smtClean="0"/>
          </a:p>
          <a:p>
            <a:pPr marL="0" indent="0" algn="just">
              <a:buNone/>
            </a:pPr>
            <a:endParaRPr lang="en-TT" dirty="0"/>
          </a:p>
          <a:p>
            <a:pPr marL="0" indent="0" algn="just">
              <a:buNone/>
            </a:pPr>
            <a:r>
              <a:rPr lang="en-TT" dirty="0" smtClean="0"/>
              <a:t>The </a:t>
            </a:r>
            <a:r>
              <a:rPr lang="en-TT" dirty="0"/>
              <a:t>ISA </a:t>
            </a:r>
            <a:r>
              <a:rPr lang="en-TT" dirty="0" smtClean="0"/>
              <a:t>process was </a:t>
            </a:r>
            <a:r>
              <a:rPr lang="en-TT" dirty="0"/>
              <a:t>used to identify and evaluate the positive and negative aspects </a:t>
            </a:r>
            <a:r>
              <a:rPr lang="en-TT" dirty="0" smtClean="0"/>
              <a:t>of each </a:t>
            </a:r>
            <a:r>
              <a:rPr lang="en-TT" dirty="0"/>
              <a:t>option in a structured way, enabling the extent to which each </a:t>
            </a:r>
            <a:r>
              <a:rPr lang="en-TT" dirty="0" smtClean="0"/>
              <a:t>could be </a:t>
            </a:r>
            <a:r>
              <a:rPr lang="en-TT" dirty="0"/>
              <a:t>expected to deliver sustainable development overall to be </a:t>
            </a:r>
            <a:r>
              <a:rPr lang="en-TT" dirty="0" smtClean="0"/>
              <a:t>considered and </a:t>
            </a:r>
            <a:r>
              <a:rPr lang="en-TT" dirty="0"/>
              <a:t>compared with the alternatives. </a:t>
            </a:r>
            <a:endParaRPr lang="en-TT" dirty="0" smtClean="0"/>
          </a:p>
          <a:p>
            <a:pPr marL="0" indent="0" algn="just">
              <a:buNone/>
            </a:pPr>
            <a:endParaRPr lang="en-TT" dirty="0"/>
          </a:p>
          <a:p>
            <a:pPr marL="0" indent="0" algn="just">
              <a:buNone/>
            </a:pPr>
            <a:r>
              <a:rPr lang="en-TT" dirty="0" smtClean="0"/>
              <a:t>Harmonised </a:t>
            </a:r>
            <a:r>
              <a:rPr lang="en-TT" dirty="0"/>
              <a:t>Regional </a:t>
            </a:r>
            <a:r>
              <a:rPr lang="en-TT" dirty="0" smtClean="0"/>
              <a:t>Development emerged </a:t>
            </a:r>
            <a:r>
              <a:rPr lang="en-TT" dirty="0"/>
              <a:t>as the preferred option and provides the basis for the NSDS.</a:t>
            </a:r>
            <a:endParaRPr lang="en-TT" dirty="0"/>
          </a:p>
        </p:txBody>
      </p:sp>
    </p:spTree>
    <p:extLst>
      <p:ext uri="{BB962C8B-B14F-4D97-AF65-F5344CB8AC3E}">
        <p14:creationId xmlns:p14="http://schemas.microsoft.com/office/powerpoint/2010/main" val="18592669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2666483"/>
              </p:ext>
            </p:extLst>
          </p:nvPr>
        </p:nvGraphicFramePr>
        <p:xfrm>
          <a:off x="1175658" y="0"/>
          <a:ext cx="928852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0239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ASSUMPTIONS</a:t>
            </a:r>
            <a:endParaRPr lang="en-TT" dirty="0"/>
          </a:p>
        </p:txBody>
      </p:sp>
      <p:sp>
        <p:nvSpPr>
          <p:cNvPr id="3" name="Content Placeholder 2"/>
          <p:cNvSpPr>
            <a:spLocks noGrp="1"/>
          </p:cNvSpPr>
          <p:nvPr>
            <p:ph idx="1"/>
          </p:nvPr>
        </p:nvSpPr>
        <p:spPr/>
        <p:txBody>
          <a:bodyPr/>
          <a:lstStyle/>
          <a:p>
            <a:r>
              <a:rPr lang="en-TT" dirty="0">
                <a:latin typeface="Times New Roman" panose="02020603050405020304" pitchFamily="18" charset="0"/>
              </a:rPr>
              <a:t>Development must be consistent with the higher order national goals and priorities and this consideration must influence the structure and approach to planning. </a:t>
            </a:r>
            <a:endParaRPr lang="en-TT" dirty="0" smtClean="0">
              <a:latin typeface="Times New Roman" panose="02020603050405020304" pitchFamily="18" charset="0"/>
            </a:endParaRPr>
          </a:p>
          <a:p>
            <a:endParaRPr lang="en-TT" dirty="0" smtClean="0">
              <a:latin typeface="Times New Roman" panose="02020603050405020304" pitchFamily="18" charset="0"/>
            </a:endParaRPr>
          </a:p>
          <a:p>
            <a:r>
              <a:rPr lang="en-TT" dirty="0" smtClean="0">
                <a:latin typeface="Times New Roman" panose="02020603050405020304" pitchFamily="18" charset="0"/>
              </a:rPr>
              <a:t>The </a:t>
            </a:r>
            <a:r>
              <a:rPr lang="en-TT" dirty="0">
                <a:latin typeface="Times New Roman" panose="02020603050405020304" pitchFamily="18" charset="0"/>
              </a:rPr>
              <a:t>planning process must provide for sustainability of </a:t>
            </a:r>
            <a:r>
              <a:rPr lang="en-TT" dirty="0" smtClean="0">
                <a:latin typeface="Times New Roman" panose="02020603050405020304" pitchFamily="18" charset="0"/>
              </a:rPr>
              <a:t>development initiatives </a:t>
            </a:r>
          </a:p>
          <a:p>
            <a:endParaRPr lang="en-TT" dirty="0">
              <a:latin typeface="Times New Roman" panose="02020603050405020304" pitchFamily="18" charset="0"/>
            </a:endParaRPr>
          </a:p>
          <a:p>
            <a:r>
              <a:rPr lang="en-TT" dirty="0" smtClean="0">
                <a:latin typeface="Times New Roman" panose="02020603050405020304" pitchFamily="18" charset="0"/>
              </a:rPr>
              <a:t>Sustainable urban development is NOT the sole domain of town and country planners</a:t>
            </a:r>
            <a:endParaRPr lang="en-TT" dirty="0"/>
          </a:p>
        </p:txBody>
      </p:sp>
    </p:spTree>
    <p:extLst>
      <p:ext uri="{BB962C8B-B14F-4D97-AF65-F5344CB8AC3E}">
        <p14:creationId xmlns:p14="http://schemas.microsoft.com/office/powerpoint/2010/main" val="38789155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15000"/>
            <a:ext cx="8229600" cy="1143000"/>
          </a:xfrm>
        </p:spPr>
        <p:txBody>
          <a:bodyPr>
            <a:normAutofit/>
          </a:bodyPr>
          <a:lstStyle/>
          <a:p>
            <a:r>
              <a:rPr lang="en-GB" dirty="0" smtClean="0">
                <a:solidFill>
                  <a:srgbClr val="FF3F3F"/>
                </a:solidFill>
                <a:latin typeface="Rockwell" pitchFamily="18" charset="0"/>
              </a:rPr>
              <a:t>Harmonised Regional Development</a:t>
            </a:r>
            <a:endParaRPr lang="en-GB" dirty="0">
              <a:solidFill>
                <a:srgbClr val="FF3F3F"/>
              </a:solidFill>
              <a:latin typeface="Rockwell" pitchFamily="18"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r="36933" b="36482"/>
          <a:stretch>
            <a:fillRect/>
          </a:stretch>
        </p:blipFill>
        <p:spPr bwMode="auto">
          <a:xfrm>
            <a:off x="1" y="0"/>
            <a:ext cx="8104856" cy="6858000"/>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l="67120" t="37587" r="4859" b="3908"/>
          <a:stretch>
            <a:fillRect/>
          </a:stretch>
        </p:blipFill>
        <p:spPr bwMode="auto">
          <a:xfrm>
            <a:off x="8104857" y="0"/>
            <a:ext cx="3389680" cy="685800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l="63162" t="37587" r="32512" b="3908"/>
          <a:stretch>
            <a:fillRect/>
          </a:stretch>
        </p:blipFill>
        <p:spPr bwMode="auto">
          <a:xfrm>
            <a:off x="11494537" y="0"/>
            <a:ext cx="697463" cy="6858000"/>
          </a:xfrm>
          <a:prstGeom prst="rect">
            <a:avLst/>
          </a:prstGeom>
          <a:noFill/>
          <a:ln>
            <a:noFill/>
          </a:ln>
        </p:spPr>
      </p:pic>
    </p:spTree>
    <p:extLst>
      <p:ext uri="{BB962C8B-B14F-4D97-AF65-F5344CB8AC3E}">
        <p14:creationId xmlns:p14="http://schemas.microsoft.com/office/powerpoint/2010/main" val="39190674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TT" dirty="0" smtClean="0"/>
              <a:t>OBJECTIVES           POLICIES</a:t>
            </a:r>
            <a:endParaRPr lang="en-TT"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86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TT" dirty="0" smtClean="0"/>
              <a:t>OBJECTIVES        POLICIES</a:t>
            </a:r>
            <a:endParaRPr lang="en-TT"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3438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TT" dirty="0" smtClean="0"/>
              <a:t>OBJECTIVES        POLICIES</a:t>
            </a:r>
            <a:endParaRPr lang="en-TT"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0114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TT" dirty="0" smtClean="0"/>
              <a:t>OBJECTIVES        POLICIES</a:t>
            </a:r>
            <a:endParaRPr lang="en-TT" dirty="0"/>
          </a:p>
        </p:txBody>
      </p:sp>
      <p:graphicFrame>
        <p:nvGraphicFramePr>
          <p:cNvPr id="4" name="Content Placeholder 3"/>
          <p:cNvGraphicFramePr>
            <a:graphicFrameLocks noGrp="1"/>
          </p:cNvGraphicFramePr>
          <p:nvPr>
            <p:ph idx="1"/>
          </p:nvPr>
        </p:nvGraphicFramePr>
        <p:xfrm>
          <a:off x="1981200" y="1600201"/>
          <a:ext cx="886732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8930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TT" dirty="0" smtClean="0"/>
              <a:t>OBJECTIVES        POLICIES</a:t>
            </a:r>
            <a:endParaRPr lang="en-TT"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8488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TT" dirty="0" smtClean="0"/>
              <a:t>OBJECTIVES        POLICIES</a:t>
            </a:r>
            <a:endParaRPr lang="en-T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3980278"/>
              </p:ext>
            </p:extLst>
          </p:nvPr>
        </p:nvGraphicFramePr>
        <p:xfrm>
          <a:off x="1550233" y="2016354"/>
          <a:ext cx="7931224"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4213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13423845"/>
              </p:ext>
            </p:extLst>
          </p:nvPr>
        </p:nvGraphicFramePr>
        <p:xfrm>
          <a:off x="1811524" y="188640"/>
          <a:ext cx="8856476" cy="6561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11524" y="476672"/>
            <a:ext cx="2556284" cy="1477328"/>
          </a:xfrm>
          <a:prstGeom prst="rect">
            <a:avLst/>
          </a:prstGeom>
          <a:noFill/>
        </p:spPr>
        <p:txBody>
          <a:bodyPr wrap="square" rtlCol="0">
            <a:spAutoFit/>
          </a:bodyPr>
          <a:lstStyle/>
          <a:p>
            <a:r>
              <a:rPr lang="en-TT" sz="2400" i="1" dirty="0">
                <a:latin typeface="Rockwell" pitchFamily="18" charset="0"/>
              </a:rPr>
              <a:t>Provides a </a:t>
            </a:r>
            <a:r>
              <a:rPr lang="en-TT" sz="2400" i="1" dirty="0">
                <a:solidFill>
                  <a:srgbClr val="002060"/>
                </a:solidFill>
                <a:latin typeface="Rockwell" pitchFamily="18" charset="0"/>
              </a:rPr>
              <a:t>strategy</a:t>
            </a:r>
            <a:r>
              <a:rPr lang="en-TT" sz="2400" i="1" dirty="0">
                <a:latin typeface="Rockwell" pitchFamily="18" charset="0"/>
              </a:rPr>
              <a:t> that creates synergies</a:t>
            </a:r>
          </a:p>
          <a:p>
            <a:endParaRPr lang="en-TT" dirty="0"/>
          </a:p>
        </p:txBody>
      </p:sp>
      <p:sp>
        <p:nvSpPr>
          <p:cNvPr id="5" name="TextBox 4"/>
          <p:cNvSpPr txBox="1"/>
          <p:nvPr/>
        </p:nvSpPr>
        <p:spPr>
          <a:xfrm>
            <a:off x="8004212" y="1400003"/>
            <a:ext cx="2484276" cy="2954655"/>
          </a:xfrm>
          <a:prstGeom prst="rect">
            <a:avLst/>
          </a:prstGeom>
          <a:noFill/>
        </p:spPr>
        <p:txBody>
          <a:bodyPr wrap="square" rtlCol="0">
            <a:spAutoFit/>
          </a:bodyPr>
          <a:lstStyle/>
          <a:p>
            <a:pPr lvl="1" algn="ctr"/>
            <a:r>
              <a:rPr lang="en-TT" sz="2400" i="1" dirty="0">
                <a:solidFill>
                  <a:srgbClr val="002060"/>
                </a:solidFill>
                <a:latin typeface="Rockwell" pitchFamily="18" charset="0"/>
              </a:rPr>
              <a:t>Synergies </a:t>
            </a:r>
            <a:r>
              <a:rPr lang="en-TT" i="1" dirty="0">
                <a:latin typeface="Rockwell" pitchFamily="18" charset="0"/>
              </a:rPr>
              <a:t>between higher level polices such as the Medium Term Planning Framework, Sector Policies and Community vision and objectives</a:t>
            </a:r>
          </a:p>
        </p:txBody>
      </p:sp>
    </p:spTree>
    <p:extLst>
      <p:ext uri="{BB962C8B-B14F-4D97-AF65-F5344CB8AC3E}">
        <p14:creationId xmlns:p14="http://schemas.microsoft.com/office/powerpoint/2010/main" val="33693417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950" y="0"/>
            <a:ext cx="9613861" cy="1080938"/>
          </a:xfrm>
        </p:spPr>
        <p:txBody>
          <a:bodyPr/>
          <a:lstStyle/>
          <a:p>
            <a:r>
              <a:rPr lang="en-TT" dirty="0"/>
              <a:t>Global Report on</a:t>
            </a:r>
            <a:br>
              <a:rPr lang="en-TT" dirty="0"/>
            </a:br>
            <a:r>
              <a:rPr lang="en-TT" dirty="0"/>
              <a:t>Human Settlements </a:t>
            </a:r>
            <a:r>
              <a:rPr lang="en-TT" dirty="0" smtClean="0"/>
              <a:t>2009 (15‐22)</a:t>
            </a:r>
            <a:endParaRPr lang="en-TT" dirty="0"/>
          </a:p>
        </p:txBody>
      </p:sp>
      <p:sp>
        <p:nvSpPr>
          <p:cNvPr id="3" name="Content Placeholder 2"/>
          <p:cNvSpPr>
            <a:spLocks noGrp="1"/>
          </p:cNvSpPr>
          <p:nvPr>
            <p:ph idx="1"/>
          </p:nvPr>
        </p:nvSpPr>
        <p:spPr>
          <a:xfrm>
            <a:off x="261258" y="1311652"/>
            <a:ext cx="11636828" cy="5851148"/>
          </a:xfrm>
        </p:spPr>
        <p:txBody>
          <a:bodyPr>
            <a:noAutofit/>
          </a:bodyPr>
          <a:lstStyle/>
          <a:p>
            <a:pPr marL="0" indent="0">
              <a:buNone/>
            </a:pPr>
            <a:r>
              <a:rPr lang="en-TT" dirty="0" smtClean="0">
                <a:latin typeface="Times New Roman" panose="02020603050405020304" pitchFamily="18" charset="0"/>
                <a:cs typeface="Times New Roman" panose="02020603050405020304" pitchFamily="18" charset="0"/>
              </a:rPr>
              <a:t>Urban </a:t>
            </a:r>
            <a:r>
              <a:rPr lang="en-TT" dirty="0">
                <a:latin typeface="Times New Roman" panose="02020603050405020304" pitchFamily="18" charset="0"/>
                <a:cs typeface="Times New Roman" panose="02020603050405020304" pitchFamily="18" charset="0"/>
              </a:rPr>
              <a:t>planning needs to become more</a:t>
            </a:r>
            <a:r>
              <a:rPr lang="en-TT" dirty="0" smtClean="0">
                <a:latin typeface="Times New Roman" panose="02020603050405020304" pitchFamily="18" charset="0"/>
                <a:cs typeface="Times New Roman" panose="02020603050405020304" pitchFamily="18" charset="0"/>
              </a:rPr>
              <a:t>:</a:t>
            </a:r>
          </a:p>
          <a:p>
            <a:r>
              <a:rPr lang="en-TT" dirty="0" smtClean="0">
                <a:latin typeface="Times New Roman" panose="02020603050405020304" pitchFamily="18" charset="0"/>
                <a:cs typeface="Times New Roman" panose="02020603050405020304" pitchFamily="18" charset="0"/>
              </a:rPr>
              <a:t>strategic (tactical) </a:t>
            </a:r>
            <a:r>
              <a:rPr lang="en-TT" dirty="0">
                <a:latin typeface="Times New Roman" panose="02020603050405020304" pitchFamily="18" charset="0"/>
                <a:cs typeface="Times New Roman" panose="02020603050405020304" pitchFamily="18" charset="0"/>
              </a:rPr>
              <a:t>rather than </a:t>
            </a:r>
            <a:r>
              <a:rPr lang="en-TT" dirty="0" smtClean="0">
                <a:latin typeface="Times New Roman" panose="02020603050405020304" pitchFamily="18" charset="0"/>
                <a:cs typeface="Times New Roman" panose="02020603050405020304" pitchFamily="18" charset="0"/>
              </a:rPr>
              <a:t>comprehensive (all inclusive / all embracing);</a:t>
            </a:r>
          </a:p>
          <a:p>
            <a:r>
              <a:rPr lang="en-TT" dirty="0" smtClean="0">
                <a:latin typeface="Times New Roman" panose="02020603050405020304" pitchFamily="18" charset="0"/>
                <a:cs typeface="Times New Roman" panose="02020603050405020304" pitchFamily="18" charset="0"/>
              </a:rPr>
              <a:t>flexible </a:t>
            </a:r>
            <a:r>
              <a:rPr lang="en-TT" dirty="0">
                <a:latin typeface="Times New Roman" panose="02020603050405020304" pitchFamily="18" charset="0"/>
                <a:cs typeface="Times New Roman" panose="02020603050405020304" pitchFamily="18" charset="0"/>
              </a:rPr>
              <a:t>rather than end‐state orientated</a:t>
            </a:r>
            <a:r>
              <a:rPr lang="en-TT" dirty="0" smtClean="0">
                <a:latin typeface="Times New Roman" panose="02020603050405020304" pitchFamily="18" charset="0"/>
                <a:cs typeface="Times New Roman" panose="02020603050405020304" pitchFamily="18" charset="0"/>
              </a:rPr>
              <a:t>;</a:t>
            </a:r>
            <a:endParaRPr lang="en-TT" dirty="0">
              <a:latin typeface="Times New Roman" panose="02020603050405020304" pitchFamily="18" charset="0"/>
              <a:cs typeface="Times New Roman" panose="02020603050405020304" pitchFamily="18" charset="0"/>
            </a:endParaRPr>
          </a:p>
          <a:p>
            <a:r>
              <a:rPr lang="en-TT" dirty="0" smtClean="0">
                <a:latin typeface="Times New Roman" panose="02020603050405020304" pitchFamily="18" charset="0"/>
                <a:cs typeface="Times New Roman" panose="02020603050405020304" pitchFamily="18" charset="0"/>
              </a:rPr>
              <a:t>action </a:t>
            </a:r>
            <a:r>
              <a:rPr lang="en-TT" dirty="0">
                <a:latin typeface="Times New Roman" panose="02020603050405020304" pitchFamily="18" charset="0"/>
                <a:cs typeface="Times New Roman" panose="02020603050405020304" pitchFamily="18" charset="0"/>
              </a:rPr>
              <a:t>and implementation orientated through links to common budgets, programs and projects and citywide</a:t>
            </a:r>
            <a:r>
              <a:rPr lang="en-TT" dirty="0" smtClean="0">
                <a:latin typeface="Times New Roman" panose="02020603050405020304" pitchFamily="18" charset="0"/>
                <a:cs typeface="Times New Roman" panose="02020603050405020304" pitchFamily="18" charset="0"/>
              </a:rPr>
              <a:t>/ regional‐wide </a:t>
            </a:r>
            <a:r>
              <a:rPr lang="en-TT" dirty="0">
                <a:latin typeface="Times New Roman" panose="02020603050405020304" pitchFamily="18" charset="0"/>
                <a:cs typeface="Times New Roman" panose="02020603050405020304" pitchFamily="18" charset="0"/>
              </a:rPr>
              <a:t>infrastructure</a:t>
            </a:r>
            <a:r>
              <a:rPr lang="en-TT" dirty="0" smtClean="0">
                <a:latin typeface="Times New Roman" panose="02020603050405020304" pitchFamily="18" charset="0"/>
                <a:cs typeface="Times New Roman" panose="02020603050405020304" pitchFamily="18" charset="0"/>
              </a:rPr>
              <a:t>;</a:t>
            </a:r>
            <a:endParaRPr lang="en-TT" dirty="0">
              <a:latin typeface="Times New Roman" panose="02020603050405020304" pitchFamily="18" charset="0"/>
              <a:cs typeface="Times New Roman" panose="02020603050405020304" pitchFamily="18" charset="0"/>
            </a:endParaRPr>
          </a:p>
          <a:p>
            <a:r>
              <a:rPr lang="en-TT" dirty="0" smtClean="0">
                <a:latin typeface="Times New Roman" panose="02020603050405020304" pitchFamily="18" charset="0"/>
                <a:cs typeface="Times New Roman" panose="02020603050405020304" pitchFamily="18" charset="0"/>
              </a:rPr>
              <a:t>stakeholder </a:t>
            </a:r>
            <a:r>
              <a:rPr lang="en-TT" dirty="0">
                <a:latin typeface="Times New Roman" panose="02020603050405020304" pitchFamily="18" charset="0"/>
                <a:cs typeface="Times New Roman" panose="02020603050405020304" pitchFamily="18" charset="0"/>
              </a:rPr>
              <a:t>and community driven rather than expert driven</a:t>
            </a:r>
            <a:r>
              <a:rPr lang="en-TT" dirty="0" smtClean="0">
                <a:latin typeface="Times New Roman" panose="02020603050405020304" pitchFamily="18" charset="0"/>
                <a:cs typeface="Times New Roman" panose="02020603050405020304" pitchFamily="18" charset="0"/>
              </a:rPr>
              <a:t>;</a:t>
            </a:r>
            <a:endParaRPr lang="en-TT" dirty="0">
              <a:latin typeface="Times New Roman" panose="02020603050405020304" pitchFamily="18" charset="0"/>
              <a:cs typeface="Times New Roman" panose="02020603050405020304" pitchFamily="18" charset="0"/>
            </a:endParaRPr>
          </a:p>
          <a:p>
            <a:r>
              <a:rPr lang="en-TT" dirty="0" smtClean="0">
                <a:latin typeface="Times New Roman" panose="02020603050405020304" pitchFamily="18" charset="0"/>
                <a:cs typeface="Times New Roman" panose="02020603050405020304" pitchFamily="18" charset="0"/>
              </a:rPr>
              <a:t>sensitive </a:t>
            </a:r>
            <a:r>
              <a:rPr lang="en-TT" dirty="0">
                <a:latin typeface="Times New Roman" panose="02020603050405020304" pitchFamily="18" charset="0"/>
                <a:cs typeface="Times New Roman" panose="02020603050405020304" pitchFamily="18" charset="0"/>
              </a:rPr>
              <a:t>to political time scales</a:t>
            </a:r>
            <a:r>
              <a:rPr lang="en-TT" dirty="0" smtClean="0">
                <a:latin typeface="Times New Roman" panose="02020603050405020304" pitchFamily="18" charset="0"/>
                <a:cs typeface="Times New Roman" panose="02020603050405020304" pitchFamily="18" charset="0"/>
              </a:rPr>
              <a:t>;</a:t>
            </a:r>
            <a:endParaRPr lang="en-TT" dirty="0">
              <a:latin typeface="Times New Roman" panose="02020603050405020304" pitchFamily="18" charset="0"/>
              <a:cs typeface="Times New Roman" panose="02020603050405020304" pitchFamily="18" charset="0"/>
            </a:endParaRPr>
          </a:p>
          <a:p>
            <a:r>
              <a:rPr lang="en-TT" dirty="0" smtClean="0">
                <a:latin typeface="Times New Roman" panose="02020603050405020304" pitchFamily="18" charset="0"/>
                <a:cs typeface="Times New Roman" panose="02020603050405020304" pitchFamily="18" charset="0"/>
              </a:rPr>
              <a:t>reflective </a:t>
            </a:r>
            <a:r>
              <a:rPr lang="en-TT" dirty="0">
                <a:latin typeface="Times New Roman" panose="02020603050405020304" pitchFamily="18" charset="0"/>
                <a:cs typeface="Times New Roman" panose="02020603050405020304" pitchFamily="18" charset="0"/>
              </a:rPr>
              <a:t>of emerging concerns, such as global competitiveness, environmental risks, new visions and </a:t>
            </a:r>
            <a:r>
              <a:rPr lang="en-TT" dirty="0" smtClean="0">
                <a:latin typeface="Times New Roman" panose="02020603050405020304" pitchFamily="18" charset="0"/>
                <a:cs typeface="Times New Roman" panose="02020603050405020304" pitchFamily="18" charset="0"/>
              </a:rPr>
              <a:t>problems of </a:t>
            </a:r>
            <a:r>
              <a:rPr lang="en-TT" dirty="0">
                <a:latin typeface="Times New Roman" panose="02020603050405020304" pitchFamily="18" charset="0"/>
                <a:cs typeface="Times New Roman" panose="02020603050405020304" pitchFamily="18" charset="0"/>
              </a:rPr>
              <a:t>local identity and sustainability</a:t>
            </a:r>
            <a:r>
              <a:rPr lang="en-TT" dirty="0" smtClean="0">
                <a:latin typeface="Times New Roman" panose="02020603050405020304" pitchFamily="18" charset="0"/>
                <a:cs typeface="Times New Roman" panose="02020603050405020304" pitchFamily="18" charset="0"/>
              </a:rPr>
              <a:t>;</a:t>
            </a:r>
            <a:endParaRPr lang="en-TT" sz="1800" dirty="0">
              <a:latin typeface="Times New Roman" panose="02020603050405020304" pitchFamily="18" charset="0"/>
              <a:cs typeface="Times New Roman" panose="02020603050405020304" pitchFamily="18" charset="0"/>
            </a:endParaRPr>
          </a:p>
          <a:p>
            <a:r>
              <a:rPr lang="en-TT" dirty="0" smtClean="0">
                <a:latin typeface="Times New Roman" panose="02020603050405020304" pitchFamily="18" charset="0"/>
                <a:cs typeface="Times New Roman" panose="02020603050405020304" pitchFamily="18" charset="0"/>
              </a:rPr>
              <a:t>active </a:t>
            </a:r>
            <a:r>
              <a:rPr lang="en-TT" dirty="0">
                <a:latin typeface="Times New Roman" panose="02020603050405020304" pitchFamily="18" charset="0"/>
                <a:cs typeface="Times New Roman" panose="02020603050405020304" pitchFamily="18" charset="0"/>
              </a:rPr>
              <a:t>in providing an integrative role in policy formulation and urban management; </a:t>
            </a:r>
            <a:r>
              <a:rPr lang="en-TT" dirty="0" smtClean="0">
                <a:latin typeface="Times New Roman" panose="02020603050405020304" pitchFamily="18" charset="0"/>
                <a:cs typeface="Times New Roman" panose="02020603050405020304" pitchFamily="18" charset="0"/>
              </a:rPr>
              <a:t>and</a:t>
            </a:r>
            <a:endParaRPr lang="en-TT" dirty="0">
              <a:latin typeface="Times New Roman" panose="02020603050405020304" pitchFamily="18" charset="0"/>
              <a:cs typeface="Times New Roman" panose="02020603050405020304" pitchFamily="18" charset="0"/>
            </a:endParaRPr>
          </a:p>
          <a:p>
            <a:r>
              <a:rPr lang="en-TT" dirty="0" smtClean="0">
                <a:latin typeface="Times New Roman" panose="02020603050405020304" pitchFamily="18" charset="0"/>
                <a:cs typeface="Times New Roman" panose="02020603050405020304" pitchFamily="18" charset="0"/>
              </a:rPr>
              <a:t>focused </a:t>
            </a:r>
            <a:r>
              <a:rPr lang="en-TT" dirty="0">
                <a:latin typeface="Times New Roman" panose="02020603050405020304" pitchFamily="18" charset="0"/>
                <a:cs typeface="Times New Roman" panose="02020603050405020304" pitchFamily="18" charset="0"/>
              </a:rPr>
              <a:t>on a planning process that has outcomes, which are highly diverse and dependent upon </a:t>
            </a:r>
            <a:r>
              <a:rPr lang="en-TT" dirty="0" smtClean="0">
                <a:latin typeface="Times New Roman" panose="02020603050405020304" pitchFamily="18" charset="0"/>
                <a:cs typeface="Times New Roman" panose="02020603050405020304" pitchFamily="18" charset="0"/>
              </a:rPr>
              <a:t>stakeholder influence </a:t>
            </a:r>
            <a:r>
              <a:rPr lang="en-TT" dirty="0">
                <a:latin typeface="Times New Roman" panose="02020603050405020304" pitchFamily="18" charset="0"/>
                <a:cs typeface="Times New Roman" panose="02020603050405020304" pitchFamily="18" charset="0"/>
              </a:rPr>
              <a:t>or local policy directions.</a:t>
            </a:r>
          </a:p>
          <a:p>
            <a:pPr marL="0" indent="0">
              <a:buNone/>
            </a:pPr>
            <a:endParaRPr lang="en-TT" sz="1800" dirty="0"/>
          </a:p>
        </p:txBody>
      </p:sp>
    </p:spTree>
    <p:extLst>
      <p:ext uri="{BB962C8B-B14F-4D97-AF65-F5344CB8AC3E}">
        <p14:creationId xmlns:p14="http://schemas.microsoft.com/office/powerpoint/2010/main" val="11644132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THE END</a:t>
            </a:r>
            <a:endParaRPr lang="en-TT" dirty="0"/>
          </a:p>
        </p:txBody>
      </p:sp>
      <p:sp>
        <p:nvSpPr>
          <p:cNvPr id="3" name="Content Placeholder 2"/>
          <p:cNvSpPr>
            <a:spLocks noGrp="1"/>
          </p:cNvSpPr>
          <p:nvPr>
            <p:ph idx="1"/>
          </p:nvPr>
        </p:nvSpPr>
        <p:spPr/>
        <p:txBody>
          <a:bodyPr/>
          <a:lstStyle/>
          <a:p>
            <a:endParaRPr lang="en-TT" dirty="0"/>
          </a:p>
        </p:txBody>
      </p:sp>
    </p:spTree>
    <p:extLst>
      <p:ext uri="{BB962C8B-B14F-4D97-AF65-F5344CB8AC3E}">
        <p14:creationId xmlns:p14="http://schemas.microsoft.com/office/powerpoint/2010/main" val="4047414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SUSTAINABLE URBAN DEVELOPMENT </a:t>
            </a:r>
            <a:endParaRPr lang="en-TT" dirty="0"/>
          </a:p>
        </p:txBody>
      </p:sp>
      <p:sp>
        <p:nvSpPr>
          <p:cNvPr id="5" name="Text Placeholder 4"/>
          <p:cNvSpPr>
            <a:spLocks noGrp="1"/>
          </p:cNvSpPr>
          <p:nvPr>
            <p:ph type="body" idx="1"/>
          </p:nvPr>
        </p:nvSpPr>
        <p:spPr/>
        <p:txBody>
          <a:bodyPr/>
          <a:lstStyle/>
          <a:p>
            <a:endParaRPr lang="en-TT"/>
          </a:p>
        </p:txBody>
      </p:sp>
    </p:spTree>
    <p:extLst>
      <p:ext uri="{BB962C8B-B14F-4D97-AF65-F5344CB8AC3E}">
        <p14:creationId xmlns:p14="http://schemas.microsoft.com/office/powerpoint/2010/main" val="41016743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GOALS OF SUSTAINABLE URBAN DEVELOPMENT</a:t>
            </a:r>
            <a:endParaRPr lang="en-T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4875314"/>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848600" y="6139543"/>
            <a:ext cx="4060371" cy="646331"/>
          </a:xfrm>
          <a:prstGeom prst="rect">
            <a:avLst/>
          </a:prstGeom>
          <a:noFill/>
        </p:spPr>
        <p:txBody>
          <a:bodyPr wrap="square" rtlCol="0">
            <a:spAutoFit/>
          </a:bodyPr>
          <a:lstStyle/>
          <a:p>
            <a:r>
              <a:rPr lang="en-TT" i="1" dirty="0"/>
              <a:t>Global Report on Human Settlements </a:t>
            </a:r>
            <a:r>
              <a:rPr lang="en-TT" dirty="0"/>
              <a:t>(UN‐HABITAT, </a:t>
            </a:r>
            <a:r>
              <a:rPr lang="en-TT" dirty="0" smtClean="0"/>
              <a:t>2009)</a:t>
            </a:r>
            <a:endParaRPr lang="en-TT" dirty="0"/>
          </a:p>
        </p:txBody>
      </p:sp>
    </p:spTree>
    <p:extLst>
      <p:ext uri="{BB962C8B-B14F-4D97-AF65-F5344CB8AC3E}">
        <p14:creationId xmlns:p14="http://schemas.microsoft.com/office/powerpoint/2010/main" val="21443107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ENVIRONMENTAL</a:t>
            </a:r>
            <a:endParaRPr lang="en-TT" dirty="0"/>
          </a:p>
        </p:txBody>
      </p:sp>
      <p:sp>
        <p:nvSpPr>
          <p:cNvPr id="3" name="Content Placeholder 2"/>
          <p:cNvSpPr>
            <a:spLocks noGrp="1"/>
          </p:cNvSpPr>
          <p:nvPr>
            <p:ph idx="1"/>
          </p:nvPr>
        </p:nvSpPr>
        <p:spPr>
          <a:xfrm>
            <a:off x="511629" y="2002970"/>
            <a:ext cx="10482942" cy="4615543"/>
          </a:xfrm>
        </p:spPr>
        <p:txBody>
          <a:bodyPr>
            <a:normAutofit/>
          </a:bodyPr>
          <a:lstStyle/>
          <a:p>
            <a:r>
              <a:rPr lang="en-TT" dirty="0"/>
              <a:t>Reducing greenhouse gas emissions and implementing serious climate change mitigation </a:t>
            </a:r>
            <a:r>
              <a:rPr lang="en-TT" dirty="0" smtClean="0"/>
              <a:t>and adaptation </a:t>
            </a:r>
            <a:r>
              <a:rPr lang="en-TT" dirty="0"/>
              <a:t>actions</a:t>
            </a:r>
          </a:p>
          <a:p>
            <a:r>
              <a:rPr lang="en-TT" dirty="0" smtClean="0"/>
              <a:t>Minimizing </a:t>
            </a:r>
            <a:r>
              <a:rPr lang="en-TT" dirty="0"/>
              <a:t>urban sprawl and developing more compact towns and cities served by </a:t>
            </a:r>
            <a:r>
              <a:rPr lang="en-TT" dirty="0" smtClean="0"/>
              <a:t>public transport</a:t>
            </a:r>
            <a:endParaRPr lang="en-TT" dirty="0"/>
          </a:p>
          <a:p>
            <a:r>
              <a:rPr lang="en-TT" dirty="0" smtClean="0"/>
              <a:t>Sensibly </a:t>
            </a:r>
            <a:r>
              <a:rPr lang="en-TT" dirty="0"/>
              <a:t>using and conserving non‐renewable resources</a:t>
            </a:r>
          </a:p>
          <a:p>
            <a:r>
              <a:rPr lang="en-TT" dirty="0" smtClean="0"/>
              <a:t>Reducing </a:t>
            </a:r>
            <a:r>
              <a:rPr lang="en-TT" dirty="0"/>
              <a:t>energy use and waste produced per unit of output or consumption</a:t>
            </a:r>
          </a:p>
          <a:p>
            <a:r>
              <a:rPr lang="en-TT" dirty="0" smtClean="0"/>
              <a:t>Recycling </a:t>
            </a:r>
            <a:r>
              <a:rPr lang="en-TT" dirty="0"/>
              <a:t>or disposing of waste produced in ways that do not damage the wider environment</a:t>
            </a:r>
          </a:p>
          <a:p>
            <a:r>
              <a:rPr lang="en-TT" dirty="0" smtClean="0"/>
              <a:t>Reducing </a:t>
            </a:r>
            <a:r>
              <a:rPr lang="en-TT" dirty="0"/>
              <a:t>the ecological footprint of towns and cities</a:t>
            </a:r>
          </a:p>
          <a:p>
            <a:endParaRPr lang="en-TT" dirty="0"/>
          </a:p>
        </p:txBody>
      </p:sp>
    </p:spTree>
    <p:extLst>
      <p:ext uri="{BB962C8B-B14F-4D97-AF65-F5344CB8AC3E}">
        <p14:creationId xmlns:p14="http://schemas.microsoft.com/office/powerpoint/2010/main" val="21937492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TT" dirty="0"/>
              <a:t>ECONOMIC DIMENSIONS</a:t>
            </a:r>
            <a:br>
              <a:rPr lang="en-TT" dirty="0"/>
            </a:br>
            <a:endParaRPr lang="en-TT" dirty="0"/>
          </a:p>
        </p:txBody>
      </p:sp>
      <p:sp>
        <p:nvSpPr>
          <p:cNvPr id="3" name="Content Placeholder 2"/>
          <p:cNvSpPr>
            <a:spLocks noGrp="1"/>
          </p:cNvSpPr>
          <p:nvPr>
            <p:ph idx="1"/>
          </p:nvPr>
        </p:nvSpPr>
        <p:spPr>
          <a:xfrm>
            <a:off x="522515" y="2046514"/>
            <a:ext cx="10657114" cy="4572000"/>
          </a:xfrm>
        </p:spPr>
        <p:txBody>
          <a:bodyPr>
            <a:normAutofit lnSpcReduction="10000"/>
          </a:bodyPr>
          <a:lstStyle/>
          <a:p>
            <a:r>
              <a:rPr lang="en-TT" dirty="0"/>
              <a:t>Reliable infrastructure and services, including for water supply, waste management, </a:t>
            </a:r>
            <a:r>
              <a:rPr lang="en-TT" dirty="0" smtClean="0"/>
              <a:t>transport and </a:t>
            </a:r>
            <a:r>
              <a:rPr lang="en-TT" dirty="0"/>
              <a:t>communications, and energy supply</a:t>
            </a:r>
          </a:p>
          <a:p>
            <a:r>
              <a:rPr lang="en-TT" dirty="0" smtClean="0"/>
              <a:t>Affordable </a:t>
            </a:r>
            <a:r>
              <a:rPr lang="en-TT" dirty="0"/>
              <a:t>access to land or premises in appropriate locations with secure tenure</a:t>
            </a:r>
          </a:p>
          <a:p>
            <a:r>
              <a:rPr lang="en-TT" dirty="0" smtClean="0"/>
              <a:t>Financial </a:t>
            </a:r>
            <a:r>
              <a:rPr lang="en-TT" dirty="0"/>
              <a:t>institutions and markets capable of mobilizing investment and credit</a:t>
            </a:r>
          </a:p>
          <a:p>
            <a:r>
              <a:rPr lang="en-TT" dirty="0" smtClean="0"/>
              <a:t>A </a:t>
            </a:r>
            <a:r>
              <a:rPr lang="en-TT" dirty="0"/>
              <a:t>healthy educated workforce with appropriate skills</a:t>
            </a:r>
          </a:p>
          <a:p>
            <a:r>
              <a:rPr lang="en-TT" dirty="0" smtClean="0"/>
              <a:t>An </a:t>
            </a:r>
            <a:r>
              <a:rPr lang="en-TT" dirty="0"/>
              <a:t>enforceable legal system that ensures competition, accountability and property rights</a:t>
            </a:r>
          </a:p>
          <a:p>
            <a:r>
              <a:rPr lang="en-TT" dirty="0" smtClean="0"/>
              <a:t>Appropriate </a:t>
            </a:r>
            <a:r>
              <a:rPr lang="en-TT" dirty="0"/>
              <a:t>and adequately resourced regulatory frameworks which define and enforce </a:t>
            </a:r>
            <a:r>
              <a:rPr lang="en-TT" dirty="0" smtClean="0"/>
              <a:t>non-disciplinary, locally </a:t>
            </a:r>
            <a:r>
              <a:rPr lang="en-TT" dirty="0"/>
              <a:t>appropriate minimum standards for the provision of safe and </a:t>
            </a:r>
            <a:r>
              <a:rPr lang="en-TT" dirty="0" smtClean="0"/>
              <a:t>healthy workplaces </a:t>
            </a:r>
            <a:r>
              <a:rPr lang="en-TT" dirty="0"/>
              <a:t>and </a:t>
            </a:r>
            <a:r>
              <a:rPr lang="en-TT" dirty="0" smtClean="0"/>
              <a:t>the </a:t>
            </a:r>
            <a:r>
              <a:rPr lang="en-TT" dirty="0"/>
              <a:t>treatment and handling of waste emissions</a:t>
            </a:r>
            <a:endParaRPr lang="en-TT" dirty="0"/>
          </a:p>
        </p:txBody>
      </p:sp>
    </p:spTree>
    <p:extLst>
      <p:ext uri="{BB962C8B-B14F-4D97-AF65-F5344CB8AC3E}">
        <p14:creationId xmlns:p14="http://schemas.microsoft.com/office/powerpoint/2010/main" val="11005161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TT" dirty="0"/>
              <a:t>SOCIAL DIMENSIONS</a:t>
            </a:r>
            <a:r>
              <a:rPr lang="en-TT" dirty="0">
                <a:solidFill>
                  <a:schemeClr val="bg1"/>
                </a:solidFill>
              </a:rPr>
              <a:t/>
            </a:r>
            <a:br>
              <a:rPr lang="en-TT" dirty="0">
                <a:solidFill>
                  <a:schemeClr val="bg1"/>
                </a:solidFill>
              </a:rPr>
            </a:br>
            <a:endParaRPr lang="en-TT" dirty="0"/>
          </a:p>
        </p:txBody>
      </p:sp>
      <p:sp>
        <p:nvSpPr>
          <p:cNvPr id="3" name="Content Placeholder 2"/>
          <p:cNvSpPr>
            <a:spLocks noGrp="1"/>
          </p:cNvSpPr>
          <p:nvPr>
            <p:ph idx="1"/>
          </p:nvPr>
        </p:nvSpPr>
        <p:spPr>
          <a:xfrm>
            <a:off x="680321" y="2057400"/>
            <a:ext cx="9613861" cy="4463143"/>
          </a:xfrm>
        </p:spPr>
        <p:txBody>
          <a:bodyPr/>
          <a:lstStyle/>
          <a:p>
            <a:r>
              <a:rPr lang="en-TT" dirty="0" smtClean="0"/>
              <a:t>Promoting </a:t>
            </a:r>
            <a:r>
              <a:rPr lang="en-TT" dirty="0"/>
              <a:t>equal access to, and fair and equitable provision of, services</a:t>
            </a:r>
          </a:p>
          <a:p>
            <a:r>
              <a:rPr lang="en-TT" dirty="0" smtClean="0"/>
              <a:t>Advancing </a:t>
            </a:r>
            <a:r>
              <a:rPr lang="en-TT" dirty="0"/>
              <a:t>social integration by prohibiting discrimination and offering opportunities and</a:t>
            </a:r>
          </a:p>
          <a:p>
            <a:r>
              <a:rPr lang="en-TT" dirty="0" smtClean="0"/>
              <a:t>Physical </a:t>
            </a:r>
            <a:r>
              <a:rPr lang="en-TT" dirty="0"/>
              <a:t>space to encourage positive interactions</a:t>
            </a:r>
          </a:p>
          <a:p>
            <a:r>
              <a:rPr lang="en-TT" dirty="0" smtClean="0"/>
              <a:t>Assuring </a:t>
            </a:r>
            <a:r>
              <a:rPr lang="en-TT" dirty="0"/>
              <a:t>gender and disability sensitive planning and management</a:t>
            </a:r>
          </a:p>
          <a:p>
            <a:r>
              <a:rPr lang="en-TT" dirty="0" smtClean="0"/>
              <a:t>Preventing</a:t>
            </a:r>
            <a:r>
              <a:rPr lang="en-TT" dirty="0"/>
              <a:t>, reducing and eliminating violence and crime, including its causes</a:t>
            </a:r>
            <a:endParaRPr lang="en-TT" dirty="0"/>
          </a:p>
        </p:txBody>
      </p:sp>
    </p:spTree>
    <p:extLst>
      <p:ext uri="{BB962C8B-B14F-4D97-AF65-F5344CB8AC3E}">
        <p14:creationId xmlns:p14="http://schemas.microsoft.com/office/powerpoint/2010/main" val="11722803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TT" dirty="0"/>
              <a:t>INSTITUTIONAL DIMENSIONS</a:t>
            </a:r>
            <a:br>
              <a:rPr lang="en-TT" dirty="0"/>
            </a:br>
            <a:endParaRPr lang="en-TT" dirty="0"/>
          </a:p>
        </p:txBody>
      </p:sp>
      <p:sp>
        <p:nvSpPr>
          <p:cNvPr id="3" name="Content Placeholder 2"/>
          <p:cNvSpPr>
            <a:spLocks noGrp="1"/>
          </p:cNvSpPr>
          <p:nvPr>
            <p:ph idx="1"/>
          </p:nvPr>
        </p:nvSpPr>
        <p:spPr>
          <a:xfrm>
            <a:off x="680321" y="2057400"/>
            <a:ext cx="10510193" cy="4593771"/>
          </a:xfrm>
        </p:spPr>
        <p:txBody>
          <a:bodyPr>
            <a:normAutofit/>
          </a:bodyPr>
          <a:lstStyle/>
          <a:p>
            <a:r>
              <a:rPr lang="en-TT" dirty="0" smtClean="0"/>
              <a:t>Political </a:t>
            </a:r>
            <a:r>
              <a:rPr lang="en-TT" dirty="0"/>
              <a:t>will and support in the delivery of sustainable visions</a:t>
            </a:r>
          </a:p>
          <a:p>
            <a:r>
              <a:rPr lang="en-TT" dirty="0" smtClean="0"/>
              <a:t>Transparent </a:t>
            </a:r>
            <a:r>
              <a:rPr lang="en-TT" dirty="0"/>
              <a:t>administrative structures and processes</a:t>
            </a:r>
          </a:p>
          <a:p>
            <a:r>
              <a:rPr lang="en-TT" dirty="0" smtClean="0"/>
              <a:t>Adequate </a:t>
            </a:r>
            <a:r>
              <a:rPr lang="en-TT" dirty="0"/>
              <a:t>and sustained institutional capacities</a:t>
            </a:r>
          </a:p>
          <a:p>
            <a:r>
              <a:rPr lang="en-TT" dirty="0" smtClean="0"/>
              <a:t>Appropriate </a:t>
            </a:r>
            <a:r>
              <a:rPr lang="en-TT" dirty="0"/>
              <a:t>supporting legal frameworks</a:t>
            </a:r>
          </a:p>
          <a:p>
            <a:r>
              <a:rPr lang="en-TT" dirty="0" smtClean="0"/>
              <a:t>Sustained </a:t>
            </a:r>
            <a:r>
              <a:rPr lang="en-TT" dirty="0"/>
              <a:t>stakeholder involvement</a:t>
            </a:r>
          </a:p>
          <a:p>
            <a:r>
              <a:rPr lang="en-TT" dirty="0" smtClean="0"/>
              <a:t>Adequate </a:t>
            </a:r>
            <a:r>
              <a:rPr lang="en-TT" dirty="0"/>
              <a:t>sustained coordination between concerned government bodies, and </a:t>
            </a:r>
            <a:r>
              <a:rPr lang="en-TT" dirty="0" smtClean="0"/>
              <a:t>among government </a:t>
            </a:r>
            <a:r>
              <a:rPr lang="en-TT" dirty="0"/>
              <a:t>bodies, community groups and private sector stakeholders</a:t>
            </a:r>
          </a:p>
          <a:p>
            <a:r>
              <a:rPr lang="en-TT" dirty="0" smtClean="0"/>
              <a:t>Relevant </a:t>
            </a:r>
            <a:r>
              <a:rPr lang="en-TT" dirty="0"/>
              <a:t>and effective regulations for the sustained management and revenue generation </a:t>
            </a:r>
            <a:r>
              <a:rPr lang="en-TT" dirty="0" smtClean="0"/>
              <a:t>of urban </a:t>
            </a:r>
            <a:r>
              <a:rPr lang="en-TT" dirty="0"/>
              <a:t>development services</a:t>
            </a:r>
            <a:endParaRPr lang="en-TT" dirty="0"/>
          </a:p>
        </p:txBody>
      </p:sp>
    </p:spTree>
    <p:extLst>
      <p:ext uri="{BB962C8B-B14F-4D97-AF65-F5344CB8AC3E}">
        <p14:creationId xmlns:p14="http://schemas.microsoft.com/office/powerpoint/2010/main" val="40263256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6752</TotalTime>
  <Words>2396</Words>
  <Application>Microsoft Office PowerPoint</Application>
  <PresentationFormat>Widescreen</PresentationFormat>
  <Paragraphs>557</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Rockwell</vt:lpstr>
      <vt:lpstr>SymbolMT</vt:lpstr>
      <vt:lpstr>Times New Roman</vt:lpstr>
      <vt:lpstr>Trebuchet MS</vt:lpstr>
      <vt:lpstr>Berlin</vt:lpstr>
      <vt:lpstr>DEVELOPING SUSTAINABLE CITIES</vt:lpstr>
      <vt:lpstr>OBJECTIVE</vt:lpstr>
      <vt:lpstr>ASSUMPTIONS</vt:lpstr>
      <vt:lpstr>SUSTAINABLE URBAN DEVELOPMENT </vt:lpstr>
      <vt:lpstr>GOALS OF SUSTAINABLE URBAN DEVELOPMENT</vt:lpstr>
      <vt:lpstr>ENVIRONMENTAL</vt:lpstr>
      <vt:lpstr>ECONOMIC DIMENSIONS </vt:lpstr>
      <vt:lpstr>SOCIAL DIMENSIONS </vt:lpstr>
      <vt:lpstr>INSTITUTIONAL DIMENSIONS </vt:lpstr>
      <vt:lpstr>THE TRINIDAD AND TOBAGO EXPERIENCE</vt:lpstr>
      <vt:lpstr>PowerPoint Presentation</vt:lpstr>
      <vt:lpstr>STRATEGIC FRAMEWORK FOR SUSTAINABLE DEVELOPMENT</vt:lpstr>
      <vt:lpstr>NPDP – A NATIONAL SPATIAL FRAMEWORK</vt:lpstr>
      <vt:lpstr>NPDP – A NATIONAL SPATIAL FRAMEWORK</vt:lpstr>
      <vt:lpstr>DISPERSED CONCENTRATION</vt:lpstr>
      <vt:lpstr>METHODOLOGY </vt:lpstr>
      <vt:lpstr>PowerPoint Presentation</vt:lpstr>
      <vt:lpstr>PowerPoint Presentation</vt:lpstr>
      <vt:lpstr>PowerPoint Presentation</vt:lpstr>
      <vt:lpstr>POPULATION AND SETTLEMENT PATTERNS</vt:lpstr>
      <vt:lpstr>PowerPoint Presentation</vt:lpstr>
      <vt:lpstr>PowerPoint Presentation</vt:lpstr>
      <vt:lpstr>POPULATION AND SETTLEMENT PATTERNS - DENSITY</vt:lpstr>
      <vt:lpstr>POPULATION AND SETTLEMENT PATTERNS - DENSITY</vt:lpstr>
      <vt:lpstr>PowerPoint Presentation</vt:lpstr>
      <vt:lpstr>CONCLUSIONS</vt:lpstr>
      <vt:lpstr>CONCLUSIONS</vt:lpstr>
      <vt:lpstr>National Spatial Development Strategy</vt:lpstr>
      <vt:lpstr>PowerPoint Presentation</vt:lpstr>
      <vt:lpstr>Harmonised Regional Development</vt:lpstr>
      <vt:lpstr>OBJECTIVES           POLICIES</vt:lpstr>
      <vt:lpstr>OBJECTIVES        POLICIES</vt:lpstr>
      <vt:lpstr>OBJECTIVES        POLICIES</vt:lpstr>
      <vt:lpstr>OBJECTIVES        POLICIES</vt:lpstr>
      <vt:lpstr>OBJECTIVES        POLICIES</vt:lpstr>
      <vt:lpstr>OBJECTIVES        POLICIES</vt:lpstr>
      <vt:lpstr>PowerPoint Presentation</vt:lpstr>
      <vt:lpstr>Global Report on Human Settlements 2009 (15‐22)</vt:lpstr>
      <vt:lpstr>THE END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Hinds</dc:creator>
  <cp:lastModifiedBy>Marie Hinds</cp:lastModifiedBy>
  <cp:revision>58</cp:revision>
  <dcterms:created xsi:type="dcterms:W3CDTF">2014-11-26T20:51:03Z</dcterms:created>
  <dcterms:modified xsi:type="dcterms:W3CDTF">2014-12-01T13:23:14Z</dcterms:modified>
</cp:coreProperties>
</file>